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Col>
    <a:la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0" cap="flat">
              <a:noFill/>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lastRow>
    <a:firstRow>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0" cap="flat">
              <a:noFill/>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71EB">
              <a:alpha val="60000"/>
            </a:srgbClr>
          </a:solidFill>
        </a:fill>
      </a:tcStyle>
    </a:firstRow>
  </a:tblStyle>
  <a:tblStyle styleId="{C7B018BB-80A7-4F77-B60F-C8B233D01FF8}" styleName="">
    <a:tblBg/>
    <a:wholeTbl>
      <a:tcTxStyle b="off" i="off">
        <a:fontRef idx="minor">
          <a:srgbClr val="FFFFFF"/>
        </a:fontRef>
        <a:srgbClr val="FFFFFF"/>
      </a:tcTxStyle>
      <a:tcStyle>
        <a:tcBdr>
          <a:left>
            <a:ln w="25400" cap="flat">
              <a:solidFill>
                <a:srgbClr val="000000">
                  <a:alpha val="0"/>
                </a:srgbClr>
              </a:solidFill>
              <a:prstDash val="solid"/>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676163">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0" cap="flat">
              <a:noFill/>
              <a:miter lim="400000"/>
            </a:ln>
          </a:left>
          <a:right>
            <a:ln w="25400" cap="flat">
              <a:solidFill>
                <a:srgbClr val="000000">
                  <a:alpha val="0"/>
                </a:srgbClr>
              </a:solidFill>
              <a:prstDash val="solid"/>
              <a:miter lim="400000"/>
            </a:ln>
          </a:right>
          <a:top>
            <a:ln w="25400" cap="flat">
              <a:solidFill>
                <a:srgbClr val="000000">
                  <a:alpha val="0"/>
                </a:srgbClr>
              </a:solidFill>
              <a:prstDash val="solid"/>
              <a:miter lim="400000"/>
            </a:ln>
          </a:top>
          <a:bottom>
            <a:ln w="25400" cap="flat">
              <a:solidFill>
                <a:srgbClr val="000000">
                  <a:alpha val="0"/>
                </a:srgbClr>
              </a:solidFill>
              <a:prstDash val="solid"/>
              <a:miter lim="400000"/>
            </a:ln>
          </a:bottom>
          <a:insideH>
            <a:ln w="25400" cap="flat">
              <a:solidFill>
                <a:srgbClr val="000000">
                  <a:alpha val="0"/>
                </a:srgbClr>
              </a:solidFill>
              <a:prstDash val="solid"/>
              <a:miter lim="400000"/>
            </a:ln>
          </a:insideH>
          <a:insideV>
            <a:ln w="25400" cap="flat">
              <a:solidFill>
                <a:srgbClr val="000000">
                  <a:alpha val="0"/>
                </a:srgbClr>
              </a:solidFill>
              <a:prstDash val="solid"/>
              <a:miter lim="400000"/>
            </a:ln>
          </a:insideV>
        </a:tcBdr>
        <a:fill>
          <a:solidFill>
            <a:srgbClr val="000000">
              <a:alpha val="25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0" cap="flat">
              <a:noFill/>
              <a:miter lim="400000"/>
            </a:ln>
          </a:top>
          <a:bottom>
            <a:ln w="12700" cap="flat">
              <a:noFill/>
              <a:miter lim="400000"/>
            </a:ln>
          </a:bottom>
          <a:insideH>
            <a:ln w="25400" cap="flat">
              <a:solidFill>
                <a:srgbClr val="000000">
                  <a:alpha val="0"/>
                </a:srgbClr>
              </a:solidFill>
              <a:prstDash val="solid"/>
              <a:miter lim="400000"/>
            </a:ln>
          </a:insideH>
          <a:insideV>
            <a:ln w="12700" cap="flat">
              <a:noFill/>
              <a:miter lim="400000"/>
            </a:ln>
          </a:insideV>
        </a:tcBdr>
        <a:fill>
          <a:solidFill>
            <a:srgbClr val="0097EB">
              <a:alpha val="75000"/>
            </a:srgbClr>
          </a:solid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noFill/>
              <a:miter lim="400000"/>
            </a:ln>
          </a:insideV>
        </a:tcBdr>
        <a:fill>
          <a:noFill/>
        </a:fill>
      </a:tcStyle>
    </a:wholeTbl>
    <a:band2H>
      <a:tcTxStyle b="def" i="def"/>
      <a:tcStyle>
        <a:tcBdr/>
        <a:fill>
          <a:solidFill>
            <a:srgbClr val="94908F">
              <a:alpha val="64999"/>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D71E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2800">
              <a:alpha val="80000"/>
            </a:srgbClr>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wholeTbl>
    <a:band2H>
      <a:tcTxStyle b="def" i="def"/>
      <a:tcStyle>
        <a:tcBdr/>
        <a:fill>
          <a:solidFill>
            <a:srgbClr val="676163">
              <a:alpha val="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lastRow>
    <a:firstRow>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solidFill>
            <a:srgbClr val="FFB400">
              <a:alpha val="90000"/>
            </a:srgbClr>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FFFFFF">
                  <a:alpha val="70000"/>
                </a:srgbClr>
              </a:solidFill>
              <a:prstDash val="solid"/>
              <a:miter lim="400000"/>
            </a:ln>
          </a:left>
          <a:right>
            <a:ln w="12700" cap="flat">
              <a:solidFill>
                <a:srgbClr val="FFFFFF">
                  <a:alpha val="70000"/>
                </a:srgbClr>
              </a:solidFill>
              <a:prstDash val="solid"/>
              <a:miter lim="400000"/>
            </a:ln>
          </a:right>
          <a:top>
            <a:ln w="12700" cap="flat">
              <a:solidFill>
                <a:srgbClr val="FFFFFF">
                  <a:alpha val="70000"/>
                </a:srgbClr>
              </a:solidFill>
              <a:prstDash val="solid"/>
              <a:miter lim="400000"/>
            </a:ln>
          </a:top>
          <a:bottom>
            <a:ln w="12700" cap="flat">
              <a:solidFill>
                <a:srgbClr val="FFFFFF">
                  <a:alpha val="70000"/>
                </a:srgbClr>
              </a:solidFill>
              <a:prstDash val="solid"/>
              <a:miter lim="400000"/>
            </a:ln>
          </a:bottom>
          <a:insideH>
            <a:ln w="12700" cap="flat">
              <a:solidFill>
                <a:srgbClr val="FFFFFF">
                  <a:alpha val="70000"/>
                </a:srgbClr>
              </a:solidFill>
              <a:prstDash val="solid"/>
              <a:miter lim="400000"/>
            </a:ln>
          </a:insideH>
          <a:insideV>
            <a:ln w="12700" cap="flat">
              <a:solidFill>
                <a:srgbClr val="FFFFFF">
                  <a:alpha val="7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76164">
              <a:alpha val="36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27D7D">
              <a:alpha val="64999"/>
            </a:srgbClr>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12700" cap="flat">
              <a:solidFill>
                <a:srgbClr val="FFFFFF">
                  <a:alpha val="50000"/>
                </a:srgbClr>
              </a:solidFill>
              <a:prstDash val="solid"/>
              <a:miter lim="400000"/>
            </a:ln>
          </a:insideV>
        </a:tcBdr>
        <a:fill>
          <a:noFill/>
        </a:fill>
      </a:tcStyle>
    </a:wholeTbl>
    <a:band2H>
      <a:tcTxStyle b="def" i="def"/>
      <a:tcStyle>
        <a:tcBdr/>
        <a:fill>
          <a:solidFill>
            <a:srgbClr val="676164">
              <a:alpha val="36000"/>
            </a:srgbClr>
          </a:solidFill>
        </a:fill>
      </a:tcStyle>
    </a:band2H>
    <a:firstCol>
      <a:tcTxStyle b="off" i="off">
        <a:fontRef idx="minor">
          <a:srgbClr val="FFFFFF"/>
        </a:fontRef>
        <a:srgbClr val="FFFFFF"/>
      </a:tcTxStyle>
      <a:tcStyle>
        <a:tcBdr>
          <a:left>
            <a:ln w="12700" cap="flat">
              <a:noFill/>
              <a:miter lim="400000"/>
            </a:ln>
          </a:left>
          <a:right>
            <a:ln w="25400" cap="flat">
              <a:solidFill>
                <a:srgbClr val="FFFFFF">
                  <a:alpha val="50000"/>
                </a:srgbClr>
              </a:solidFill>
              <a:prstDash val="solid"/>
              <a:miter lim="400000"/>
            </a:ln>
          </a:right>
          <a:top>
            <a:ln w="12700" cap="flat">
              <a:solidFill>
                <a:srgbClr val="FFFFFF">
                  <a:alpha val="50000"/>
                </a:srgbClr>
              </a:solidFill>
              <a:prstDash val="solid"/>
              <a:miter lim="400000"/>
            </a:ln>
          </a:top>
          <a:bottom>
            <a:ln w="12700" cap="flat">
              <a:solidFill>
                <a:srgbClr val="FFFFFF">
                  <a:alpha val="50000"/>
                </a:srgbClr>
              </a:solidFill>
              <a:prstDash val="solid"/>
              <a:miter lim="400000"/>
            </a:ln>
          </a:bottom>
          <a:insideH>
            <a:ln w="12700" cap="flat">
              <a:solidFill>
                <a:srgbClr val="FFFFFF">
                  <a:alpha val="50000"/>
                </a:srgbClr>
              </a:solidFill>
              <a:prstDash val="solid"/>
              <a:miter lim="400000"/>
            </a:ln>
          </a:insideH>
          <a:insideV>
            <a:ln w="25400" cap="flat">
              <a:solidFill>
                <a:srgbClr val="FFFFFF">
                  <a:alpha val="50000"/>
                </a:srgbClr>
              </a:solidFill>
              <a:prstDash val="solid"/>
              <a:miter lim="400000"/>
            </a:ln>
          </a:insideV>
        </a:tcBdr>
        <a:fill>
          <a:noFill/>
        </a:fill>
      </a:tcStyle>
    </a:firstCol>
    <a:lastRow>
      <a:tcTxStyle b="off" i="off">
        <a:fontRef idx="minor">
          <a:srgbClr val="FFFFFF"/>
        </a:fontRef>
        <a:srgbClr val="FFFFFF"/>
      </a:tcTxStyle>
      <a:tcStyle>
        <a:tcBdr>
          <a:left>
            <a:ln w="12700" cap="flat">
              <a:solidFill>
                <a:srgbClr val="FFFFFF">
                  <a:alpha val="50000"/>
                </a:srgbClr>
              </a:solidFill>
              <a:prstDash val="solid"/>
              <a:miter lim="400000"/>
            </a:ln>
          </a:left>
          <a:right>
            <a:ln w="12700" cap="flat">
              <a:solidFill>
                <a:srgbClr val="FFFFFF">
                  <a:alpha val="50000"/>
                </a:srgbClr>
              </a:solidFill>
              <a:prstDash val="solid"/>
              <a:miter lim="400000"/>
            </a:ln>
          </a:right>
          <a:top>
            <a:ln w="25400" cap="flat">
              <a:solidFill>
                <a:srgbClr val="FFFFFF">
                  <a:alpha val="50000"/>
                </a:srgbClr>
              </a:solidFill>
              <a:prstDash val="solid"/>
              <a:miter lim="400000"/>
            </a:ln>
          </a:top>
          <a:bottom>
            <a:ln w="12700" cap="flat">
              <a:noFill/>
              <a:miter lim="400000"/>
            </a:ln>
          </a:bottom>
          <a:insideH>
            <a:ln w="25400" cap="flat">
              <a:solidFill>
                <a:srgbClr val="A0A4A8"/>
              </a:solidFill>
              <a:prstDash val="solid"/>
              <a:miter lim="400000"/>
            </a:ln>
          </a:insideH>
          <a:insideV>
            <a:ln w="12700" cap="flat">
              <a:solidFill>
                <a:srgbClr val="FFFFFF">
                  <a:alpha val="50000"/>
                </a:srgbClr>
              </a:solidFill>
              <a:prstDash val="solid"/>
              <a:miter lim="400000"/>
            </a:ln>
          </a:insideV>
        </a:tcBdr>
        <a:fill>
          <a:solidFill>
            <a:srgbClr val="676164">
              <a:alpha val="36000"/>
            </a:srgbClr>
          </a:solidFill>
        </a:fill>
      </a:tcStyle>
    </a:lastRow>
    <a:firstRow>
      <a:tcTxStyle b="off" i="off">
        <a:fontRef idx="minor">
          <a:srgbClr val="FFFFFF"/>
        </a:fontRef>
        <a:srgbClr val="FFFFFF"/>
      </a:tcTxStyle>
      <a:tcStyle>
        <a:tcBdr>
          <a:left>
            <a:ln w="25400" cap="flat">
              <a:solidFill>
                <a:srgbClr val="FFFFFF">
                  <a:alpha val="50000"/>
                </a:srgbClr>
              </a:solidFill>
              <a:prstDash val="solid"/>
              <a:miter lim="400000"/>
            </a:ln>
          </a:left>
          <a:right>
            <a:ln w="25400" cap="flat">
              <a:solidFill>
                <a:srgbClr val="FFFFFF">
                  <a:alpha val="50000"/>
                </a:srgbClr>
              </a:solidFill>
              <a:prstDash val="solid"/>
              <a:miter lim="400000"/>
            </a:ln>
          </a:right>
          <a:top>
            <a:ln w="12700" cap="flat">
              <a:noFill/>
              <a:miter lim="400000"/>
            </a:ln>
          </a:top>
          <a:bottom>
            <a:ln w="25400" cap="flat">
              <a:solidFill>
                <a:srgbClr val="FFFFFF">
                  <a:alpha val="50000"/>
                </a:srgbClr>
              </a:solidFill>
              <a:prstDash val="solid"/>
              <a:miter lim="400000"/>
            </a:ln>
          </a:bottom>
          <a:insideH>
            <a:ln w="25400" cap="flat">
              <a:solidFill>
                <a:srgbClr val="A0A4A8"/>
              </a:solidFill>
              <a:prstDash val="solid"/>
              <a:miter lim="400000"/>
            </a:ln>
          </a:insideH>
          <a:insideV>
            <a:ln w="25400" cap="flat">
              <a:solidFill>
                <a:srgbClr val="FFFFFF">
                  <a:alpha val="50000"/>
                </a:srgbClr>
              </a:solidFill>
              <a:prstDash val="solid"/>
              <a:miter lim="400000"/>
            </a:ln>
          </a:insideV>
        </a:tcBdr>
        <a:fill>
          <a:solidFill>
            <a:srgbClr val="676164">
              <a:alpha val="3600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5" name="Shape 115"/>
          <p:cNvSpPr/>
          <p:nvPr>
            <p:ph type="sldImg"/>
          </p:nvPr>
        </p:nvSpPr>
        <p:spPr>
          <a:xfrm>
            <a:off x="1143000" y="685800"/>
            <a:ext cx="4572000" cy="3429000"/>
          </a:xfrm>
          <a:prstGeom prst="rect">
            <a:avLst/>
          </a:prstGeom>
        </p:spPr>
        <p:txBody>
          <a:bodyPr/>
          <a:lstStyle/>
          <a:p>
            <a:pPr/>
          </a:p>
        </p:txBody>
      </p:sp>
      <p:sp>
        <p:nvSpPr>
          <p:cNvPr id="116" name="Shape 11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850900" y="1270000"/>
            <a:ext cx="11303000" cy="3505200"/>
          </a:xfrm>
          <a:prstGeom prst="rect">
            <a:avLst/>
          </a:prstGeom>
        </p:spPr>
        <p:txBody>
          <a:bodyPr anchor="b"/>
          <a:lstStyle/>
          <a:p>
            <a:pPr/>
            <a:r>
              <a:t>Title Text</a:t>
            </a:r>
          </a:p>
        </p:txBody>
      </p:sp>
      <p:sp>
        <p:nvSpPr>
          <p:cNvPr id="12" name="Body Level One…"/>
          <p:cNvSpPr txBox="1"/>
          <p:nvPr>
            <p:ph type="body" sz="quarter" idx="1"/>
          </p:nvPr>
        </p:nvSpPr>
        <p:spPr>
          <a:xfrm>
            <a:off x="850900" y="4864100"/>
            <a:ext cx="11303000" cy="1574800"/>
          </a:xfrm>
          <a:prstGeom prst="rect">
            <a:avLst/>
          </a:prstGeom>
        </p:spPr>
        <p:txBody>
          <a:bodyPr anchor="t"/>
          <a:lstStyle>
            <a:lvl1pPr marL="0" indent="0">
              <a:spcBef>
                <a:spcPts val="0"/>
              </a:spcBef>
              <a:buSzTx/>
              <a:buNone/>
              <a:defRPr sz="4200">
                <a:solidFill>
                  <a:srgbClr val="73BFFF"/>
                </a:solidFill>
              </a:defRPr>
            </a:lvl1pPr>
            <a:lvl2pPr marL="0" indent="0">
              <a:spcBef>
                <a:spcPts val="0"/>
              </a:spcBef>
              <a:buSzTx/>
              <a:buNone/>
              <a:defRPr sz="4200">
                <a:solidFill>
                  <a:srgbClr val="73BFFF"/>
                </a:solidFill>
              </a:defRPr>
            </a:lvl2pPr>
            <a:lvl3pPr marL="0" indent="0">
              <a:spcBef>
                <a:spcPts val="0"/>
              </a:spcBef>
              <a:buSzTx/>
              <a:buNone/>
              <a:defRPr sz="4200">
                <a:solidFill>
                  <a:srgbClr val="73BFFF"/>
                </a:solidFill>
              </a:defRPr>
            </a:lvl3pPr>
            <a:lvl4pPr marL="0" indent="0">
              <a:spcBef>
                <a:spcPts val="0"/>
              </a:spcBef>
              <a:buSzTx/>
              <a:buNone/>
              <a:defRPr sz="4200">
                <a:solidFill>
                  <a:srgbClr val="73BFFF"/>
                </a:solidFill>
              </a:defRPr>
            </a:lvl4pPr>
            <a:lvl5pPr marL="0" indent="0">
              <a:spcBef>
                <a:spcPts val="0"/>
              </a:spcBef>
              <a:buSzTx/>
              <a:buNone/>
              <a:defRPr sz="42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2"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solidFill>
                  <a:srgbClr val="73BFFF"/>
                </a:solidFill>
                <a:effectLst>
                  <a:outerShdw sx="100000" sy="100000" kx="0" ky="0" algn="b" rotWithShape="0" blurRad="38100" dist="36285" dir="2700000">
                    <a:srgbClr val="000000">
                      <a:alpha val="48000"/>
                    </a:srgbClr>
                  </a:outerShdw>
                </a:effectLst>
                <a:latin typeface="Helvetica Neue"/>
                <a:ea typeface="Helvetica Neue"/>
                <a:cs typeface="Helvetica Neue"/>
                <a:sym typeface="Helvetica Neue"/>
              </a:defRPr>
            </a:lvl1pPr>
          </a:lstStyle>
          <a:p>
            <a:pPr/>
            <a:r>
              <a:t>–Johnny Appleseed</a:t>
            </a:r>
          </a:p>
        </p:txBody>
      </p:sp>
      <p:sp>
        <p:nvSpPr>
          <p:cNvPr id="93" name="“Type a quote here.”"/>
          <p:cNvSpPr txBox="1"/>
          <p:nvPr>
            <p:ph type="body" sz="quarter" idx="14"/>
          </p:nvPr>
        </p:nvSpPr>
        <p:spPr>
          <a:xfrm>
            <a:off x="1270000" y="4267200"/>
            <a:ext cx="10464800" cy="647700"/>
          </a:xfrm>
          <a:prstGeom prst="rect">
            <a:avLst/>
          </a:prstGeom>
        </p:spPr>
        <p:txBody>
          <a:bodyPr>
            <a:spAutoFit/>
          </a:bodyPr>
          <a:lstStyle>
            <a:lvl1pPr marL="0" indent="0" algn="ctr">
              <a:spcBef>
                <a:spcPts val="0"/>
              </a:spcBef>
              <a:buSzTx/>
              <a:buNone/>
              <a:defRPr>
                <a:effectLst>
                  <a:outerShdw sx="100000" sy="100000" kx="0" ky="0" algn="b" rotWithShape="0" blurRad="38100" dist="54428" dir="2700000">
                    <a:srgbClr val="000000">
                      <a:alpha val="48000"/>
                    </a:srgbClr>
                  </a:outerShdw>
                </a:effectLst>
              </a:defRPr>
            </a:lvl1pPr>
          </a:lstStyle>
          <a:p>
            <a:pPr/>
            <a:r>
              <a:t>“Type a quote here.” </a:t>
            </a:r>
          </a:p>
        </p:txBody>
      </p:sp>
      <p:sp>
        <p:nvSpPr>
          <p:cNvPr id="94"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1" name="143070724_2880x2159.jpeg"/>
          <p:cNvSpPr/>
          <p:nvPr>
            <p:ph type="pic" idx="13"/>
          </p:nvPr>
        </p:nvSpPr>
        <p:spPr>
          <a:xfrm>
            <a:off x="0" y="0"/>
            <a:ext cx="13010823" cy="9753601"/>
          </a:xfrm>
          <a:prstGeom prst="rect">
            <a:avLst/>
          </a:prstGeom>
        </p:spPr>
        <p:txBody>
          <a:bodyPr lIns="91439" tIns="45719" rIns="91439" bIns="45719" anchor="t">
            <a:noAutofit/>
          </a:bodyPr>
          <a:lstStyle/>
          <a:p>
            <a:pPr/>
          </a:p>
        </p:txBody>
      </p:sp>
      <p:sp>
        <p:nvSpPr>
          <p:cNvPr id="10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09"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774700" y="646263"/>
            <a:ext cx="11417300" cy="8559012"/>
          </a:xfrm>
          <a:prstGeom prst="rect">
            <a:avLst/>
          </a:prstGeom>
          <a:ln w="9525">
            <a:round/>
          </a:ln>
        </p:spPr>
        <p:txBody>
          <a:bodyPr lIns="91439" tIns="45719" rIns="91439" bIns="45719" anchor="t">
            <a:noAutofit/>
          </a:bodyPr>
          <a:lstStyle/>
          <a:p>
            <a:pPr/>
          </a:p>
        </p:txBody>
      </p:sp>
      <p:sp>
        <p:nvSpPr>
          <p:cNvPr id="21" name="Title Text"/>
          <p:cNvSpPr txBox="1"/>
          <p:nvPr>
            <p:ph type="title"/>
          </p:nvPr>
        </p:nvSpPr>
        <p:spPr>
          <a:xfrm>
            <a:off x="787400" y="6807200"/>
            <a:ext cx="11430000" cy="1219200"/>
          </a:xfrm>
          <a:prstGeom prst="rect">
            <a:avLst/>
          </a:prstGeom>
        </p:spPr>
        <p:txBody>
          <a:bodyPr anchor="b"/>
          <a:lstStyle/>
          <a:p>
            <a:pPr/>
            <a:r>
              <a:t>Title Text</a:t>
            </a:r>
          </a:p>
        </p:txBody>
      </p:sp>
      <p:sp>
        <p:nvSpPr>
          <p:cNvPr id="2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29" name="Title Text"/>
          <p:cNvSpPr txBox="1"/>
          <p:nvPr>
            <p:ph type="title"/>
          </p:nvPr>
        </p:nvSpPr>
        <p:spPr>
          <a:xfrm>
            <a:off x="787400" y="3657600"/>
            <a:ext cx="11430000" cy="2438400"/>
          </a:xfrm>
          <a:prstGeom prst="rect">
            <a:avLst/>
          </a:prstGeom>
        </p:spPr>
        <p:txBody>
          <a:bodyPr/>
          <a:lstStyle/>
          <a:p>
            <a:pPr/>
            <a:r>
              <a:t>Title Text</a:t>
            </a:r>
          </a:p>
        </p:txBody>
      </p:sp>
      <p:sp>
        <p:nvSpPr>
          <p:cNvPr id="3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7" name="143070716_1012x1350.jpeg"/>
          <p:cNvSpPr/>
          <p:nvPr>
            <p:ph type="pic" sz="half" idx="13"/>
          </p:nvPr>
        </p:nvSpPr>
        <p:spPr>
          <a:xfrm>
            <a:off x="7010400" y="1257300"/>
            <a:ext cx="5407529" cy="7213600"/>
          </a:xfrm>
          <a:prstGeom prst="rect">
            <a:avLst/>
          </a:prstGeom>
          <a:ln w="9525">
            <a:round/>
          </a:ln>
        </p:spPr>
        <p:txBody>
          <a:bodyPr lIns="91439" tIns="45719" rIns="91439" bIns="45719" anchor="t">
            <a:noAutofit/>
          </a:bodyPr>
          <a:lstStyle/>
          <a:p>
            <a:pPr/>
          </a:p>
        </p:txBody>
      </p:sp>
      <p:sp>
        <p:nvSpPr>
          <p:cNvPr id="38" name="Title Text"/>
          <p:cNvSpPr txBox="1"/>
          <p:nvPr>
            <p:ph type="title"/>
          </p:nvPr>
        </p:nvSpPr>
        <p:spPr>
          <a:xfrm>
            <a:off x="787400" y="1384300"/>
            <a:ext cx="5638800" cy="3505200"/>
          </a:xfrm>
          <a:prstGeom prst="rect">
            <a:avLst/>
          </a:prstGeom>
        </p:spPr>
        <p:txBody>
          <a:bodyPr anchor="b"/>
          <a:lstStyle/>
          <a:p>
            <a:pPr/>
            <a:r>
              <a:t>Title Text</a:t>
            </a:r>
          </a:p>
        </p:txBody>
      </p:sp>
      <p:sp>
        <p:nvSpPr>
          <p:cNvPr id="39" name="Body Level One…"/>
          <p:cNvSpPr txBox="1"/>
          <p:nvPr>
            <p:ph type="body" sz="quarter" idx="1"/>
          </p:nvPr>
        </p:nvSpPr>
        <p:spPr>
          <a:xfrm>
            <a:off x="787400" y="4876800"/>
            <a:ext cx="5638800" cy="3759200"/>
          </a:xfrm>
          <a:prstGeom prst="rect">
            <a:avLst/>
          </a:prstGeom>
        </p:spPr>
        <p:txBody>
          <a:bodyPr anchor="t"/>
          <a:lstStyle>
            <a:lvl1pPr marL="0" indent="0">
              <a:spcBef>
                <a:spcPts val="0"/>
              </a:spcBef>
              <a:buSzTx/>
              <a:buNone/>
              <a:defRPr sz="4200">
                <a:solidFill>
                  <a:srgbClr val="73BFFF"/>
                </a:solidFill>
              </a:defRPr>
            </a:lvl1pPr>
            <a:lvl2pPr marL="0" indent="0">
              <a:spcBef>
                <a:spcPts val="0"/>
              </a:spcBef>
              <a:buSzTx/>
              <a:buNone/>
              <a:defRPr sz="4200">
                <a:solidFill>
                  <a:srgbClr val="73BFFF"/>
                </a:solidFill>
              </a:defRPr>
            </a:lvl2pPr>
            <a:lvl3pPr marL="0" indent="0">
              <a:spcBef>
                <a:spcPts val="0"/>
              </a:spcBef>
              <a:buSzTx/>
              <a:buNone/>
              <a:defRPr sz="4200">
                <a:solidFill>
                  <a:srgbClr val="73BFFF"/>
                </a:solidFill>
              </a:defRPr>
            </a:lvl3pPr>
            <a:lvl4pPr marL="0" indent="0">
              <a:spcBef>
                <a:spcPts val="0"/>
              </a:spcBef>
              <a:buSzTx/>
              <a:buNone/>
              <a:defRPr sz="4200">
                <a:solidFill>
                  <a:srgbClr val="73BFFF"/>
                </a:solidFill>
              </a:defRPr>
            </a:lvl4pPr>
            <a:lvl5pPr marL="0" indent="0">
              <a:spcBef>
                <a:spcPts val="0"/>
              </a:spcBef>
              <a:buSzTx/>
              <a:buNone/>
              <a:defRPr sz="4200">
                <a:solidFill>
                  <a:srgbClr val="73B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7" name="Title Text"/>
          <p:cNvSpPr txBox="1"/>
          <p:nvPr>
            <p:ph type="title"/>
          </p:nvPr>
        </p:nvSpPr>
        <p:spPr>
          <a:prstGeom prst="rect">
            <a:avLst/>
          </a:prstGeom>
        </p:spPr>
        <p:txBody>
          <a:bodyPr/>
          <a:lstStyle/>
          <a:p>
            <a:pPr/>
            <a:r>
              <a:t>Title Text</a:t>
            </a:r>
          </a:p>
        </p:txBody>
      </p:sp>
      <p:sp>
        <p:nvSpPr>
          <p:cNvPr id="4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5" name="Title Text"/>
          <p:cNvSpPr txBox="1"/>
          <p:nvPr>
            <p:ph type="title"/>
          </p:nvPr>
        </p:nvSpPr>
        <p:spPr>
          <a:prstGeom prst="rect">
            <a:avLst/>
          </a:prstGeom>
        </p:spPr>
        <p:txBody>
          <a:bodyPr/>
          <a:lstStyle/>
          <a:p>
            <a:pPr/>
            <a:r>
              <a:t>Title Text</a:t>
            </a:r>
          </a:p>
        </p:txBody>
      </p:sp>
      <p:sp>
        <p:nvSpPr>
          <p:cNvPr id="56" name="Body Level One…"/>
          <p:cNvSpPr txBox="1"/>
          <p:nvPr>
            <p:ph type="body" idx="1"/>
          </p:nvPr>
        </p:nvSpPr>
        <p:spPr>
          <a:xfrm>
            <a:off x="787400" y="2768600"/>
            <a:ext cx="114300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5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4" name="143070716_1012x1350.jpeg"/>
          <p:cNvSpPr/>
          <p:nvPr>
            <p:ph type="pic" sz="half" idx="13"/>
          </p:nvPr>
        </p:nvSpPr>
        <p:spPr>
          <a:xfrm>
            <a:off x="7213600" y="2273300"/>
            <a:ext cx="5016500" cy="6692011"/>
          </a:xfrm>
          <a:prstGeom prst="rect">
            <a:avLst/>
          </a:prstGeom>
          <a:ln w="9525">
            <a:round/>
          </a:ln>
        </p:spPr>
        <p:txBody>
          <a:bodyPr lIns="91439" tIns="45719" rIns="91439" bIns="45719" anchor="t">
            <a:noAutofit/>
          </a:bodyPr>
          <a:lstStyle/>
          <a:p>
            <a:pPr/>
          </a:p>
        </p:txBody>
      </p:sp>
      <p:sp>
        <p:nvSpPr>
          <p:cNvPr id="65" name="Title Text"/>
          <p:cNvSpPr txBox="1"/>
          <p:nvPr>
            <p:ph type="title"/>
          </p:nvPr>
        </p:nvSpPr>
        <p:spPr>
          <a:prstGeom prst="rect">
            <a:avLst/>
          </a:prstGeom>
        </p:spPr>
        <p:txBody>
          <a:bodyPr/>
          <a:lstStyle/>
          <a:p>
            <a:pPr/>
            <a:r>
              <a:t>Title Text</a:t>
            </a:r>
          </a:p>
        </p:txBody>
      </p:sp>
      <p:sp>
        <p:nvSpPr>
          <p:cNvPr id="66" name="Body Level One…"/>
          <p:cNvSpPr txBox="1"/>
          <p:nvPr>
            <p:ph type="body" sz="half" idx="1"/>
          </p:nvPr>
        </p:nvSpPr>
        <p:spPr>
          <a:xfrm>
            <a:off x="787400" y="2768600"/>
            <a:ext cx="5422900" cy="5715000"/>
          </a:xfrm>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6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4" name="Body Level One…"/>
          <p:cNvSpPr txBox="1"/>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pPr/>
            <a:r>
              <a:t>Body Level One</a:t>
            </a:r>
          </a:p>
          <a:p>
            <a:pPr lvl="1"/>
            <a:r>
              <a:t>Body Level Two</a:t>
            </a:r>
          </a:p>
          <a:p>
            <a:pPr lvl="2"/>
            <a:r>
              <a:t>Body Level Three</a:t>
            </a:r>
          </a:p>
          <a:p>
            <a:pPr lvl="3"/>
            <a:r>
              <a:t>Body Level Four</a:t>
            </a:r>
          </a:p>
          <a:p>
            <a:pPr lvl="4"/>
            <a:r>
              <a:t>Body Level Five</a:t>
            </a:r>
          </a:p>
        </p:txBody>
      </p:sp>
      <p:sp>
        <p:nvSpPr>
          <p:cNvPr id="7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2" name="143070718_1000x750.jpeg"/>
          <p:cNvSpPr/>
          <p:nvPr>
            <p:ph type="pic" sz="quarter" idx="13"/>
          </p:nvPr>
        </p:nvSpPr>
        <p:spPr>
          <a:xfrm>
            <a:off x="6808750" y="5099998"/>
            <a:ext cx="5370687" cy="4028015"/>
          </a:xfrm>
          <a:prstGeom prst="rect">
            <a:avLst/>
          </a:prstGeom>
          <a:ln w="9525">
            <a:round/>
          </a:ln>
        </p:spPr>
        <p:txBody>
          <a:bodyPr lIns="91439" tIns="45719" rIns="91439" bIns="45719" anchor="t">
            <a:noAutofit/>
          </a:bodyPr>
          <a:lstStyle/>
          <a:p>
            <a:pPr/>
          </a:p>
        </p:txBody>
      </p:sp>
      <p:sp>
        <p:nvSpPr>
          <p:cNvPr id="83" name="143070724_2880x2159.jpeg"/>
          <p:cNvSpPr/>
          <p:nvPr>
            <p:ph type="pic" sz="quarter" idx="14"/>
          </p:nvPr>
        </p:nvSpPr>
        <p:spPr>
          <a:xfrm>
            <a:off x="6858000" y="965200"/>
            <a:ext cx="5318754" cy="3987219"/>
          </a:xfrm>
          <a:prstGeom prst="rect">
            <a:avLst/>
          </a:prstGeom>
          <a:ln w="9525">
            <a:round/>
          </a:ln>
        </p:spPr>
        <p:txBody>
          <a:bodyPr lIns="91439" tIns="45719" rIns="91439" bIns="45719" anchor="t">
            <a:noAutofit/>
          </a:bodyPr>
          <a:lstStyle/>
          <a:p>
            <a:pPr/>
          </a:p>
        </p:txBody>
      </p:sp>
      <p:sp>
        <p:nvSpPr>
          <p:cNvPr id="84" name="143070716_1012x1350.jpeg"/>
          <p:cNvSpPr/>
          <p:nvPr>
            <p:ph type="pic" sz="half" idx="15"/>
          </p:nvPr>
        </p:nvSpPr>
        <p:spPr>
          <a:xfrm>
            <a:off x="1155700" y="1244600"/>
            <a:ext cx="5407496" cy="7213600"/>
          </a:xfrm>
          <a:prstGeom prst="rect">
            <a:avLst/>
          </a:prstGeom>
          <a:ln w="9525">
            <a:round/>
          </a:ln>
        </p:spPr>
        <p:txBody>
          <a:bodyPr lIns="91439" tIns="45719" rIns="91439" bIns="45719" anchor="t">
            <a:noAutofit/>
          </a:bodyPr>
          <a:lstStyle/>
          <a:p>
            <a:pPr/>
          </a:p>
        </p:txBody>
      </p:sp>
      <p:sp>
        <p:nvSpPr>
          <p:cNvPr id="85" name="Slide Number"/>
          <p:cNvSpPr txBox="1"/>
          <p:nvPr>
            <p:ph type="sldNum" sz="quarter" idx="2"/>
          </p:nvPr>
        </p:nvSpPr>
        <p:spPr>
          <a:xfrm>
            <a:off x="12534899" y="9311678"/>
            <a:ext cx="312015" cy="312344"/>
          </a:xfrm>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Body Level One…"/>
          <p:cNvSpPr txBox="1"/>
          <p:nvPr>
            <p:ph type="body" idx="1"/>
          </p:nvPr>
        </p:nvSpPr>
        <p:spPr>
          <a:xfrm>
            <a:off x="787400" y="1371600"/>
            <a:ext cx="11430000" cy="7010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pPr/>
            <a:r>
              <a:t>Body Level One</a:t>
            </a:r>
          </a:p>
          <a:p>
            <a:pPr lvl="1"/>
            <a:r>
              <a:t>Body Level Two</a:t>
            </a:r>
          </a:p>
          <a:p>
            <a:pPr lvl="2"/>
            <a:r>
              <a:t>Body Level Three</a:t>
            </a:r>
          </a:p>
          <a:p>
            <a:pPr lvl="3"/>
            <a:r>
              <a:t>Body Level Four</a:t>
            </a:r>
          </a:p>
          <a:p>
            <a:pPr lvl="4"/>
            <a:r>
              <a:t>Body Level Five</a:t>
            </a:r>
          </a:p>
        </p:txBody>
      </p:sp>
      <p:sp>
        <p:nvSpPr>
          <p:cNvPr id="3" name="Title Text"/>
          <p:cNvSpPr txBox="1"/>
          <p:nvPr>
            <p:ph type="title"/>
          </p:nvPr>
        </p:nvSpPr>
        <p:spPr>
          <a:xfrm>
            <a:off x="787400" y="254000"/>
            <a:ext cx="11430000" cy="2438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4" name="Slide Number"/>
          <p:cNvSpPr txBox="1"/>
          <p:nvPr>
            <p:ph type="sldNum" sz="quarter" idx="2"/>
          </p:nvPr>
        </p:nvSpPr>
        <p:spPr>
          <a:xfrm>
            <a:off x="12536220" y="9311678"/>
            <a:ext cx="312015" cy="312344"/>
          </a:xfrm>
          <a:prstGeom prst="rect">
            <a:avLst/>
          </a:prstGeom>
          <a:ln w="12700">
            <a:miter lim="400000"/>
          </a:ln>
        </p:spPr>
        <p:txBody>
          <a:bodyPr wrap="none" lIns="50800" tIns="50800" rIns="50800" bIns="50800" anchor="ctr">
            <a:spAutoFit/>
          </a:bodyPr>
          <a:lstStyle>
            <a:lvl1pPr algn="r">
              <a:defRPr b="1" sz="1400">
                <a:solidFill>
                  <a:srgbClr val="FFFFFF">
                    <a:alpha val="70000"/>
                  </a:srgbClr>
                </a:solidFill>
                <a:latin typeface="Helvetica Neue"/>
                <a:ea typeface="Helvetica Neue"/>
                <a:cs typeface="Helvetica Neue"/>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584200" rtl="0" latinLnBrk="0">
        <a:lnSpc>
          <a:spcPct val="100000"/>
        </a:lnSpc>
        <a:spcBef>
          <a:spcPts val="0"/>
        </a:spcBef>
        <a:spcAft>
          <a:spcPts val="0"/>
        </a:spcAft>
        <a:buClrTx/>
        <a:buSzTx/>
        <a:buFontTx/>
        <a:buNone/>
        <a:tabLst/>
        <a:defRPr b="0" baseline="0" cap="none" i="0" spc="0" strike="noStrike" sz="72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0" marR="0" indent="0" algn="l" defTabSz="584200" rtl="0" latinLnBrk="0">
        <a:lnSpc>
          <a:spcPct val="100000"/>
        </a:lnSpc>
        <a:spcBef>
          <a:spcPts val="0"/>
        </a:spcBef>
        <a:spcAft>
          <a:spcPts val="0"/>
        </a:spcAft>
        <a:buClrTx/>
        <a:buSzTx/>
        <a:buFontTx/>
        <a:buNone/>
        <a:tabLst/>
        <a:defRPr b="0" baseline="0" cap="none" i="0" spc="0" strike="noStrike" sz="72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0" marR="0" indent="0" algn="l" defTabSz="584200" rtl="0" latinLnBrk="0">
        <a:lnSpc>
          <a:spcPct val="100000"/>
        </a:lnSpc>
        <a:spcBef>
          <a:spcPts val="0"/>
        </a:spcBef>
        <a:spcAft>
          <a:spcPts val="0"/>
        </a:spcAft>
        <a:buClrTx/>
        <a:buSzTx/>
        <a:buFontTx/>
        <a:buNone/>
        <a:tabLst/>
        <a:defRPr b="0" baseline="0" cap="none" i="0" spc="0" strike="noStrike" sz="72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0" marR="0" indent="0" algn="l" defTabSz="584200" rtl="0" latinLnBrk="0">
        <a:lnSpc>
          <a:spcPct val="100000"/>
        </a:lnSpc>
        <a:spcBef>
          <a:spcPts val="0"/>
        </a:spcBef>
        <a:spcAft>
          <a:spcPts val="0"/>
        </a:spcAft>
        <a:buClrTx/>
        <a:buSzTx/>
        <a:buFontTx/>
        <a:buNone/>
        <a:tabLst/>
        <a:defRPr b="0" baseline="0" cap="none" i="0" spc="0" strike="noStrike" sz="72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0" marR="0" indent="0" algn="l" defTabSz="584200" rtl="0" latinLnBrk="0">
        <a:lnSpc>
          <a:spcPct val="100000"/>
        </a:lnSpc>
        <a:spcBef>
          <a:spcPts val="0"/>
        </a:spcBef>
        <a:spcAft>
          <a:spcPts val="0"/>
        </a:spcAft>
        <a:buClrTx/>
        <a:buSzTx/>
        <a:buFontTx/>
        <a:buNone/>
        <a:tabLst/>
        <a:defRPr b="0" baseline="0" cap="none" i="0" spc="0" strike="noStrike" sz="72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0" marR="0" indent="0" algn="l" defTabSz="584200" rtl="0" latinLnBrk="0">
        <a:lnSpc>
          <a:spcPct val="100000"/>
        </a:lnSpc>
        <a:spcBef>
          <a:spcPts val="0"/>
        </a:spcBef>
        <a:spcAft>
          <a:spcPts val="0"/>
        </a:spcAft>
        <a:buClrTx/>
        <a:buSzTx/>
        <a:buFontTx/>
        <a:buNone/>
        <a:tabLst/>
        <a:defRPr b="0" baseline="0" cap="none" i="0" spc="0" strike="noStrike" sz="72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0" marR="0" indent="0" algn="l" defTabSz="584200" rtl="0" latinLnBrk="0">
        <a:lnSpc>
          <a:spcPct val="100000"/>
        </a:lnSpc>
        <a:spcBef>
          <a:spcPts val="0"/>
        </a:spcBef>
        <a:spcAft>
          <a:spcPts val="0"/>
        </a:spcAft>
        <a:buClrTx/>
        <a:buSzTx/>
        <a:buFontTx/>
        <a:buNone/>
        <a:tabLst/>
        <a:defRPr b="0" baseline="0" cap="none" i="0" spc="0" strike="noStrike" sz="72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0" marR="0" indent="0" algn="l" defTabSz="584200" rtl="0" latinLnBrk="0">
        <a:lnSpc>
          <a:spcPct val="100000"/>
        </a:lnSpc>
        <a:spcBef>
          <a:spcPts val="0"/>
        </a:spcBef>
        <a:spcAft>
          <a:spcPts val="0"/>
        </a:spcAft>
        <a:buClrTx/>
        <a:buSzTx/>
        <a:buFontTx/>
        <a:buNone/>
        <a:tabLst/>
        <a:defRPr b="0" baseline="0" cap="none" i="0" spc="0" strike="noStrike" sz="72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0" marR="0" indent="0" algn="l" defTabSz="584200" rtl="0" latinLnBrk="0">
        <a:lnSpc>
          <a:spcPct val="100000"/>
        </a:lnSpc>
        <a:spcBef>
          <a:spcPts val="0"/>
        </a:spcBef>
        <a:spcAft>
          <a:spcPts val="0"/>
        </a:spcAft>
        <a:buClrTx/>
        <a:buSzTx/>
        <a:buFontTx/>
        <a:buNone/>
        <a:tabLst/>
        <a:defRPr b="0" baseline="0" cap="none" i="0" spc="0" strike="noStrike" sz="72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titleStyle>
    <p:bodyStyle>
      <a:lvl1pPr marL="444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1pPr>
      <a:lvl2pPr marL="889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2pPr>
      <a:lvl3pPr marL="1333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3pPr>
      <a:lvl4pPr marL="1778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4pPr>
      <a:lvl5pPr marL="2222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5pPr>
      <a:lvl6pPr marL="2667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6pPr>
      <a:lvl7pPr marL="3111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7pPr>
      <a:lvl8pPr marL="35560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8pPr>
      <a:lvl9pPr marL="4000500" marR="0" indent="-444500" algn="l" defTabSz="584200" rtl="0" latinLnBrk="0">
        <a:lnSpc>
          <a:spcPct val="100000"/>
        </a:lnSpc>
        <a:spcBef>
          <a:spcPts val="3600"/>
        </a:spcBef>
        <a:spcAft>
          <a:spcPts val="0"/>
        </a:spcAft>
        <a:buClrTx/>
        <a:buSzPct val="30000"/>
        <a:buFontTx/>
        <a:buBlip>
          <a:blip r:embed="rId3"/>
        </a:buBlip>
        <a:tabLst/>
        <a:defRPr b="0" baseline="0" cap="none" i="0" spc="0" strike="noStrike" sz="3600" u="none">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lvl9pPr>
    </p:bodyStyle>
    <p:otherStyle>
      <a:lvl1pPr marL="0" marR="0" indent="0" algn="r" defTabSz="58420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Helvetica Neue"/>
        </a:defRPr>
      </a:lvl1pPr>
      <a:lvl2pPr marL="0" marR="0" indent="228600" algn="r" defTabSz="58420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Helvetica Neue"/>
        </a:defRPr>
      </a:lvl2pPr>
      <a:lvl3pPr marL="0" marR="0" indent="457200" algn="r" defTabSz="58420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Helvetica Neue"/>
        </a:defRPr>
      </a:lvl3pPr>
      <a:lvl4pPr marL="0" marR="0" indent="685800" algn="r" defTabSz="58420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Helvetica Neue"/>
        </a:defRPr>
      </a:lvl4pPr>
      <a:lvl5pPr marL="0" marR="0" indent="914400" algn="r" defTabSz="58420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Helvetica Neue"/>
        </a:defRPr>
      </a:lvl5pPr>
      <a:lvl6pPr marL="0" marR="0" indent="1143000" algn="r" defTabSz="58420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Helvetica Neue"/>
        </a:defRPr>
      </a:lvl6pPr>
      <a:lvl7pPr marL="0" marR="0" indent="1371600" algn="r" defTabSz="58420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Helvetica Neue"/>
        </a:defRPr>
      </a:lvl7pPr>
      <a:lvl8pPr marL="0" marR="0" indent="1600200" algn="r" defTabSz="58420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Helvetica Neue"/>
        </a:defRPr>
      </a:lvl8pPr>
      <a:lvl9pPr marL="0" marR="0" indent="1828800" algn="r" defTabSz="584200" latinLnBrk="0">
        <a:lnSpc>
          <a:spcPct val="100000"/>
        </a:lnSpc>
        <a:spcBef>
          <a:spcPts val="0"/>
        </a:spcBef>
        <a:spcAft>
          <a:spcPts val="0"/>
        </a:spcAft>
        <a:buClrTx/>
        <a:buSzTx/>
        <a:buFontTx/>
        <a:buNone/>
        <a:tabLst/>
        <a:defRPr b="1" baseline="0" cap="none" i="0" spc="0" strike="noStrike" sz="14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www.prio.org/Data/Armed-Conflict/" TargetMode="External"/><Relationship Id="rId3" Type="http://schemas.openxmlformats.org/officeDocument/2006/relationships/hyperlink" Target="https://ourworldindata.org/war-and-peace" TargetMode="External"/><Relationship Id="rId4" Type="http://schemas.openxmlformats.org/officeDocument/2006/relationships/hyperlink" Target="https://ucdp.uu.se" TargetMode="External"/><Relationship Id="rId5" Type="http://schemas.openxmlformats.org/officeDocument/2006/relationships/hyperlink" Target="https://www.theobjectivestandard.com/2014/10/causes-war-peace/" TargetMode="Externa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www.linkedin.com/in/mjoguz" TargetMode="Externa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8" name="51iNpOUq99L.jpg" descr="51iNpOUq99L.jpg"/>
          <p:cNvPicPr>
            <a:picLocks noChangeAspect="0"/>
          </p:cNvPicPr>
          <p:nvPr>
            <p:ph type="pic" idx="13"/>
          </p:nvPr>
        </p:nvPicPr>
        <p:blipFill>
          <a:blip r:embed="rId3">
            <a:extLst/>
          </a:blip>
          <a:stretch>
            <a:fillRect/>
          </a:stretch>
        </p:blipFill>
        <p:spPr>
          <a:xfrm>
            <a:off x="635000" y="723900"/>
            <a:ext cx="11722100" cy="6146800"/>
          </a:xfrm>
          <a:prstGeom prst="rect">
            <a:avLst/>
          </a:prstGeom>
        </p:spPr>
      </p:pic>
      <p:sp>
        <p:nvSpPr>
          <p:cNvPr id="119" name="Conflicts, Cause of War in 19th and 20th Century"/>
          <p:cNvSpPr txBox="1"/>
          <p:nvPr>
            <p:ph type="title"/>
          </p:nvPr>
        </p:nvSpPr>
        <p:spPr>
          <a:prstGeom prst="rect">
            <a:avLst/>
          </a:prstGeom>
        </p:spPr>
        <p:txBody>
          <a:bodyPr/>
          <a:lstStyle>
            <a:lvl1pPr algn="just" defTabSz="457200">
              <a:lnSpc>
                <a:spcPct val="150000"/>
              </a:lnSpc>
              <a:spcBef>
                <a:spcPts val="800"/>
              </a:spcBef>
              <a:defRPr b="1" sz="3600">
                <a:latin typeface="Droid Serif"/>
                <a:ea typeface="Droid Serif"/>
                <a:cs typeface="Droid Serif"/>
                <a:sym typeface="Droid Serif"/>
              </a:defRPr>
            </a:lvl1pPr>
          </a:lstStyle>
          <a:p>
            <a:pPr>
              <a:defRPr>
                <a:effectLst/>
              </a:defRPr>
            </a:pPr>
            <a:r>
              <a:t>Conflicts, Cause of War in 19th and 20th Century</a:t>
            </a:r>
          </a:p>
        </p:txBody>
      </p:sp>
      <p:sp>
        <p:nvSpPr>
          <p:cNvPr id="120" name="Capstone Project by Mehmet J Oguz…"/>
          <p:cNvSpPr txBox="1"/>
          <p:nvPr>
            <p:ph type="body" sz="quarter" idx="4294967295"/>
          </p:nvPr>
        </p:nvSpPr>
        <p:spPr>
          <a:xfrm>
            <a:off x="850900" y="8153400"/>
            <a:ext cx="11303000" cy="1096285"/>
          </a:xfrm>
          <a:prstGeom prst="rect">
            <a:avLst/>
          </a:prstGeom>
        </p:spPr>
        <p:txBody>
          <a:bodyPr anchor="t"/>
          <a:lstStyle/>
          <a:p>
            <a:pPr marL="0" indent="0" defTabSz="457200">
              <a:lnSpc>
                <a:spcPct val="150000"/>
              </a:lnSpc>
              <a:spcBef>
                <a:spcPts val="800"/>
              </a:spcBef>
              <a:buSzTx/>
              <a:buNone/>
              <a:defRPr sz="1900">
                <a:effectLst/>
                <a:uFill>
                  <a:solidFill>
                    <a:srgbClr val="000000"/>
                  </a:solidFill>
                </a:uFill>
                <a:latin typeface="Droid Serif"/>
                <a:ea typeface="Droid Serif"/>
                <a:cs typeface="Droid Serif"/>
                <a:sym typeface="Droid Serif"/>
              </a:defRPr>
            </a:pPr>
            <a:r>
              <a:t>Capstone Project by Mehmet J Oguz</a:t>
            </a:r>
          </a:p>
          <a:p>
            <a:pPr marL="0" indent="0" defTabSz="457200">
              <a:lnSpc>
                <a:spcPct val="150000"/>
              </a:lnSpc>
              <a:spcBef>
                <a:spcPts val="800"/>
              </a:spcBef>
              <a:buSzTx/>
              <a:buNone/>
              <a:defRPr sz="1900">
                <a:effectLst/>
                <a:uFill>
                  <a:solidFill>
                    <a:srgbClr val="000000"/>
                  </a:solidFill>
                </a:uFill>
                <a:latin typeface="Droid Serif"/>
                <a:ea typeface="Droid Serif"/>
                <a:cs typeface="Droid Serif"/>
                <a:sym typeface="Droid Serif"/>
              </a:defRPr>
            </a:pPr>
            <a:r>
              <a:t>July 2019</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To develop a model that can predict the conflict."/>
          <p:cNvSpPr txBox="1"/>
          <p:nvPr/>
        </p:nvSpPr>
        <p:spPr>
          <a:xfrm>
            <a:off x="754546" y="719666"/>
            <a:ext cx="7679879"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defTabSz="457200">
              <a:lnSpc>
                <a:spcPct val="150000"/>
              </a:lnSpc>
              <a:spcBef>
                <a:spcPts val="800"/>
              </a:spcBef>
              <a:defRPr sz="2600">
                <a:latin typeface="Droid Serif"/>
                <a:ea typeface="Droid Serif"/>
                <a:cs typeface="Droid Serif"/>
                <a:sym typeface="Droid Serif"/>
              </a:defRPr>
            </a:lvl1pPr>
          </a:lstStyle>
          <a:p>
            <a:pPr>
              <a:defRPr>
                <a:effectLst/>
              </a:defRPr>
            </a:pPr>
            <a:r>
              <a:t>To develop a model that can predict the conflict.</a:t>
            </a:r>
          </a:p>
        </p:txBody>
      </p:sp>
      <p:sp>
        <p:nvSpPr>
          <p:cNvPr id="154" name="The results presented below:…"/>
          <p:cNvSpPr txBox="1"/>
          <p:nvPr/>
        </p:nvSpPr>
        <p:spPr>
          <a:xfrm>
            <a:off x="732232" y="2538941"/>
            <a:ext cx="5976256" cy="568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50000"/>
              </a:lnSpc>
              <a:spcBef>
                <a:spcPts val="800"/>
              </a:spcBef>
              <a:defRPr sz="1800">
                <a:effectLst/>
                <a:latin typeface="Droid Serif"/>
                <a:ea typeface="Droid Serif"/>
                <a:cs typeface="Droid Serif"/>
                <a:sym typeface="Droid Serif"/>
              </a:defRPr>
            </a:pPr>
            <a:r>
              <a:t>The results presented below: </a:t>
            </a:r>
          </a:p>
          <a:p>
            <a:pPr marL="249381" indent="-249381" algn="just" defTabSz="457200">
              <a:lnSpc>
                <a:spcPct val="150000"/>
              </a:lnSpc>
              <a:spcBef>
                <a:spcPts val="800"/>
              </a:spcBef>
              <a:buSzPct val="100000"/>
              <a:buAutoNum type="arabicPeriod" startAt="1"/>
              <a:defRPr sz="1800">
                <a:effectLst/>
                <a:latin typeface="Droid Serif"/>
                <a:ea typeface="Droid Serif"/>
                <a:cs typeface="Droid Serif"/>
                <a:sym typeface="Droid Serif"/>
              </a:defRPr>
            </a:pPr>
            <a:r>
              <a:t>Linear Regression Performance on the test set: MAE = 0.0000</a:t>
            </a:r>
          </a:p>
          <a:p>
            <a:pPr marL="249381" indent="-249381" algn="just" defTabSz="457200">
              <a:lnSpc>
                <a:spcPct val="150000"/>
              </a:lnSpc>
              <a:spcBef>
                <a:spcPts val="800"/>
              </a:spcBef>
              <a:buSzPct val="100000"/>
              <a:buAutoNum type="arabicPeriod" startAt="1"/>
              <a:defRPr sz="1800">
                <a:effectLst/>
                <a:latin typeface="Droid Serif"/>
                <a:ea typeface="Droid Serif"/>
                <a:cs typeface="Droid Serif"/>
                <a:sym typeface="Droid Serif"/>
              </a:defRPr>
            </a:pPr>
            <a:r>
              <a:t>Support Vector Machine Regression Performance on the test set: MAE = 0.0424</a:t>
            </a:r>
          </a:p>
          <a:p>
            <a:pPr marL="249381" indent="-249381" algn="just" defTabSz="457200">
              <a:lnSpc>
                <a:spcPct val="150000"/>
              </a:lnSpc>
              <a:spcBef>
                <a:spcPts val="800"/>
              </a:spcBef>
              <a:buSzPct val="100000"/>
              <a:buAutoNum type="arabicPeriod" startAt="1"/>
              <a:defRPr sz="1800">
                <a:effectLst/>
                <a:latin typeface="Droid Serif"/>
                <a:ea typeface="Droid Serif"/>
                <a:cs typeface="Droid Serif"/>
                <a:sym typeface="Droid Serif"/>
              </a:defRPr>
            </a:pPr>
            <a:r>
              <a:t>Random Forest Regression Performance on the test set: MAE = 0.0018</a:t>
            </a:r>
          </a:p>
          <a:p>
            <a:pPr marL="249381" indent="-249381" algn="just" defTabSz="457200">
              <a:lnSpc>
                <a:spcPct val="150000"/>
              </a:lnSpc>
              <a:spcBef>
                <a:spcPts val="800"/>
              </a:spcBef>
              <a:buSzPct val="100000"/>
              <a:buAutoNum type="arabicPeriod" startAt="1"/>
              <a:defRPr sz="1800">
                <a:effectLst/>
                <a:latin typeface="Droid Serif"/>
                <a:ea typeface="Droid Serif"/>
                <a:cs typeface="Droid Serif"/>
                <a:sym typeface="Droid Serif"/>
              </a:defRPr>
            </a:pPr>
            <a:r>
              <a:t>Gradient Boosted Regression Performance on the test set: MAE = 0.1832</a:t>
            </a:r>
          </a:p>
          <a:p>
            <a:pPr marL="249381" indent="-249381" algn="just" defTabSz="457200">
              <a:lnSpc>
                <a:spcPct val="150000"/>
              </a:lnSpc>
              <a:spcBef>
                <a:spcPts val="800"/>
              </a:spcBef>
              <a:buSzPct val="100000"/>
              <a:buAutoNum type="arabicPeriod" startAt="1"/>
              <a:defRPr sz="1800">
                <a:effectLst/>
                <a:latin typeface="Droid Serif"/>
                <a:ea typeface="Droid Serif"/>
                <a:cs typeface="Droid Serif"/>
                <a:sym typeface="Droid Serif"/>
              </a:defRPr>
            </a:pPr>
            <a:r>
              <a:t>K-Nearest Neighbors Regression Performance on the test set: MAE = 0.9770</a:t>
            </a:r>
          </a:p>
        </p:txBody>
      </p:sp>
      <p:sp>
        <p:nvSpPr>
          <p:cNvPr id="155" name="A supervised regression task to develop a model that can predict the conflict."/>
          <p:cNvSpPr txBox="1"/>
          <p:nvPr/>
        </p:nvSpPr>
        <p:spPr>
          <a:xfrm>
            <a:off x="787408" y="1699154"/>
            <a:ext cx="8535108"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defTabSz="457200">
              <a:lnSpc>
                <a:spcPct val="150000"/>
              </a:lnSpc>
              <a:spcBef>
                <a:spcPts val="800"/>
              </a:spcBef>
              <a:defRPr sz="1800">
                <a:latin typeface="Droid Serif"/>
                <a:ea typeface="Droid Serif"/>
                <a:cs typeface="Droid Serif"/>
                <a:sym typeface="Droid Serif"/>
              </a:defRPr>
            </a:lvl1pPr>
          </a:lstStyle>
          <a:p>
            <a:pPr>
              <a:defRPr>
                <a:effectLst/>
              </a:defRPr>
            </a:pPr>
            <a:r>
              <a:t>A supervised regression task to develop a model that can predict the conflict. </a:t>
            </a:r>
          </a:p>
        </p:txBody>
      </p:sp>
      <p:pic>
        <p:nvPicPr>
          <p:cNvPr id="156" name="Screen Shot 2019-07-20 at 6.05.44 AM.png" descr="Screen Shot 2019-07-20 at 6.05.44 AM.png"/>
          <p:cNvPicPr>
            <a:picLocks noChangeAspect="1"/>
          </p:cNvPicPr>
          <p:nvPr/>
        </p:nvPicPr>
        <p:blipFill>
          <a:blip r:embed="rId2">
            <a:extLst/>
          </a:blip>
          <a:stretch>
            <a:fillRect/>
          </a:stretch>
        </p:blipFill>
        <p:spPr>
          <a:xfrm>
            <a:off x="7075024" y="3516841"/>
            <a:ext cx="5816601" cy="3733801"/>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8" name="Screen Shot 2019-07-19 at 2.35.28 AM.png" descr="Screen Shot 2019-07-19 at 2.35.28 AM.png"/>
          <p:cNvPicPr>
            <a:picLocks noChangeAspect="1"/>
          </p:cNvPicPr>
          <p:nvPr/>
        </p:nvPicPr>
        <p:blipFill>
          <a:blip r:embed="rId2">
            <a:extLst/>
          </a:blip>
          <a:stretch>
            <a:fillRect/>
          </a:stretch>
        </p:blipFill>
        <p:spPr>
          <a:xfrm>
            <a:off x="866419" y="3138618"/>
            <a:ext cx="11618977" cy="5473248"/>
          </a:xfrm>
          <a:prstGeom prst="rect">
            <a:avLst/>
          </a:prstGeom>
          <a:ln w="12700">
            <a:miter lim="400000"/>
          </a:ln>
        </p:spPr>
      </p:pic>
      <p:sp>
        <p:nvSpPr>
          <p:cNvPr id="159" name="Linear Regression used as a model optimization, and as seen in the graph, there is a strong relationship between longitude and country _id."/>
          <p:cNvSpPr txBox="1"/>
          <p:nvPr/>
        </p:nvSpPr>
        <p:spPr>
          <a:xfrm>
            <a:off x="301167" y="810964"/>
            <a:ext cx="12749480" cy="17647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3600"/>
              </a:spcBef>
              <a:defRPr sz="3600"/>
            </a:lvl1pPr>
          </a:lstStyle>
          <a:p>
            <a:pPr/>
            <a:r>
              <a:t>Linear Regression used as a model optimization, and as seen in the graph, there is a strong relationship between longitude and country _id.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he data split into 70% of training, 30% testing set, and the slope and intercept of the data contained in the model's fit parameters. The interception of the model is 435.83437, and the slope is 3.80887.  Means that for every one unit of change in country_id, the change in the longitude is about 3.80%."/>
          <p:cNvSpPr txBox="1"/>
          <p:nvPr/>
        </p:nvSpPr>
        <p:spPr>
          <a:xfrm>
            <a:off x="857117" y="1904999"/>
            <a:ext cx="11681488" cy="187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lnSpc>
                <a:spcPct val="150000"/>
              </a:lnSpc>
              <a:spcBef>
                <a:spcPts val="800"/>
              </a:spcBef>
              <a:defRPr sz="1700">
                <a:latin typeface="Droid Serif"/>
                <a:ea typeface="Droid Serif"/>
                <a:cs typeface="Droid Serif"/>
                <a:sym typeface="Droid Serif"/>
              </a:defRPr>
            </a:lvl1pPr>
          </a:lstStyle>
          <a:p>
            <a:pPr>
              <a:defRPr>
                <a:effectLst/>
              </a:defRPr>
            </a:pPr>
            <a:r>
              <a:t>The data split into 70% of training, 30% testing set, and the slope and intercept of the data contained in the model's fit parameters. The interception of the model is 435.83437, and the slope is 3.80887.  Means that for every one unit of change in country_id, the change in the longitude is about 3.80%.</a:t>
            </a:r>
          </a:p>
        </p:txBody>
      </p:sp>
      <p:sp>
        <p:nvSpPr>
          <p:cNvPr id="162" name="Mean Absolute Error: 53.00359…"/>
          <p:cNvSpPr txBox="1"/>
          <p:nvPr/>
        </p:nvSpPr>
        <p:spPr>
          <a:xfrm>
            <a:off x="984249" y="4715933"/>
            <a:ext cx="11427223" cy="2997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50000"/>
              </a:lnSpc>
              <a:spcBef>
                <a:spcPts val="800"/>
              </a:spcBef>
              <a:defRPr sz="1700">
                <a:effectLst/>
                <a:latin typeface="Droid Serif"/>
                <a:ea typeface="Droid Serif"/>
                <a:cs typeface="Droid Serif"/>
                <a:sym typeface="Droid Serif"/>
              </a:defRPr>
            </a:pPr>
            <a:r>
              <a:t>Mean Absolute Error: 53.00359</a:t>
            </a:r>
          </a:p>
          <a:p>
            <a:pPr algn="just" defTabSz="457200">
              <a:lnSpc>
                <a:spcPct val="150000"/>
              </a:lnSpc>
              <a:spcBef>
                <a:spcPts val="800"/>
              </a:spcBef>
              <a:defRPr sz="1700">
                <a:effectLst/>
                <a:latin typeface="Droid Serif"/>
                <a:ea typeface="Droid Serif"/>
                <a:cs typeface="Droid Serif"/>
                <a:sym typeface="Droid Serif"/>
              </a:defRPr>
            </a:pPr>
            <a:r>
              <a:t>Mean Squared Error: 5611.81805</a:t>
            </a:r>
          </a:p>
          <a:p>
            <a:pPr algn="just" defTabSz="457200">
              <a:lnSpc>
                <a:spcPct val="150000"/>
              </a:lnSpc>
              <a:spcBef>
                <a:spcPts val="800"/>
              </a:spcBef>
              <a:defRPr sz="1700">
                <a:effectLst/>
                <a:latin typeface="Droid Serif"/>
                <a:ea typeface="Droid Serif"/>
                <a:cs typeface="Droid Serif"/>
                <a:sym typeface="Droid Serif"/>
              </a:defRPr>
            </a:pPr>
            <a:r>
              <a:t>Root Mean Squared Error: 74.91206</a:t>
            </a:r>
          </a:p>
          <a:p>
            <a:pPr algn="just" defTabSz="457200">
              <a:lnSpc>
                <a:spcPct val="150000"/>
              </a:lnSpc>
              <a:spcBef>
                <a:spcPts val="800"/>
              </a:spcBef>
              <a:defRPr sz="1700">
                <a:effectLst/>
                <a:latin typeface="Droid Serif"/>
                <a:ea typeface="Droid Serif"/>
                <a:cs typeface="Droid Serif"/>
                <a:sym typeface="Droid Serif"/>
              </a:defRPr>
            </a:pPr>
            <a:r>
              <a:t>The root mean squared error is 74.91, which is higher than the mean value of the longitude of all states, which is 45.58. The result means that our algorithm was not very accurate but can still make reasonably good predictions.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Conclusion…"/>
          <p:cNvSpPr txBox="1"/>
          <p:nvPr/>
        </p:nvSpPr>
        <p:spPr>
          <a:xfrm>
            <a:off x="746389" y="665691"/>
            <a:ext cx="11512022" cy="71691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50000"/>
              </a:lnSpc>
              <a:spcBef>
                <a:spcPts val="800"/>
              </a:spcBef>
              <a:tabLst>
                <a:tab pos="723900" algn="l"/>
              </a:tabLst>
              <a:defRPr b="1" cap="all" sz="2500">
                <a:effectLst/>
                <a:latin typeface="Droid Serif"/>
                <a:ea typeface="Droid Serif"/>
                <a:cs typeface="Droid Serif"/>
                <a:sym typeface="Droid Serif"/>
              </a:defRPr>
            </a:pPr>
            <a:r>
              <a:t>Conclusion</a:t>
            </a:r>
          </a:p>
          <a:p>
            <a:pPr algn="l" defTabSz="457200">
              <a:lnSpc>
                <a:spcPct val="150000"/>
              </a:lnSpc>
              <a:spcBef>
                <a:spcPts val="800"/>
              </a:spcBef>
              <a:tabLst>
                <a:tab pos="723900" algn="l"/>
              </a:tabLst>
              <a:defRPr b="1" cap="all" sz="2100">
                <a:effectLst/>
                <a:latin typeface="Droid Serif"/>
                <a:ea typeface="Droid Serif"/>
                <a:cs typeface="Droid Serif"/>
                <a:sym typeface="Droid Serif"/>
              </a:defRPr>
            </a:pPr>
          </a:p>
          <a:p>
            <a:pPr algn="just" defTabSz="457200">
              <a:lnSpc>
                <a:spcPct val="150000"/>
              </a:lnSpc>
              <a:spcBef>
                <a:spcPts val="800"/>
              </a:spcBef>
              <a:defRPr sz="2100">
                <a:effectLst/>
                <a:latin typeface="Droid Serif"/>
                <a:ea typeface="Droid Serif"/>
                <a:cs typeface="Droid Serif"/>
                <a:sym typeface="Droid Serif"/>
              </a:defRPr>
            </a:pPr>
            <a:r>
              <a:t>Many factors may have contributed to this inaccuracy like we need more data, or we made the wrong assumption that this data has a linear relationship. Another reason might be the poor features we used may not have had a high enough correlation to the values we were trying to predict.</a:t>
            </a:r>
          </a:p>
          <a:p>
            <a:pPr algn="just" defTabSz="457200">
              <a:lnSpc>
                <a:spcPct val="150000"/>
              </a:lnSpc>
              <a:spcBef>
                <a:spcPts val="800"/>
              </a:spcBef>
              <a:defRPr sz="2100">
                <a:effectLst/>
                <a:latin typeface="Droid Serif"/>
                <a:ea typeface="Droid Serif"/>
                <a:cs typeface="Droid Serif"/>
                <a:sym typeface="Droid Serif"/>
              </a:defRPr>
            </a:pPr>
          </a:p>
          <a:p>
            <a:pPr algn="just" defTabSz="457200">
              <a:lnSpc>
                <a:spcPct val="150000"/>
              </a:lnSpc>
              <a:spcBef>
                <a:spcPts val="800"/>
              </a:spcBef>
              <a:defRPr sz="2100">
                <a:effectLst/>
                <a:latin typeface="Droid Serif"/>
                <a:ea typeface="Droid Serif"/>
                <a:cs typeface="Droid Serif"/>
                <a:sym typeface="Droid Serif"/>
              </a:defRPr>
            </a:pPr>
            <a:r>
              <a:t>The essential causes of war are found in the nature and behavior of man. Conflicts result from selfishness, from misdirected aggressive impulses, from stupidity. If these are the primary causes of war, then the elimination of war must come through uplifting and enlightening men or securing their psychic-social readjustment.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Resources…"/>
          <p:cNvSpPr txBox="1"/>
          <p:nvPr/>
        </p:nvSpPr>
        <p:spPr>
          <a:xfrm>
            <a:off x="696713" y="1949449"/>
            <a:ext cx="11957911" cy="341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ct val="150000"/>
              </a:lnSpc>
              <a:spcBef>
                <a:spcPts val="800"/>
              </a:spcBef>
              <a:tabLst>
                <a:tab pos="723900" algn="l"/>
              </a:tabLst>
              <a:defRPr b="1" cap="all" sz="1900">
                <a:effectLst/>
                <a:latin typeface="Droid Serif"/>
                <a:ea typeface="Droid Serif"/>
                <a:cs typeface="Droid Serif"/>
                <a:sym typeface="Droid Serif"/>
              </a:defRPr>
            </a:pPr>
            <a:r>
              <a:t>Resources</a:t>
            </a:r>
          </a:p>
          <a:p>
            <a:pPr algn="just" defTabSz="457200">
              <a:lnSpc>
                <a:spcPct val="150000"/>
              </a:lnSpc>
              <a:spcBef>
                <a:spcPts val="800"/>
              </a:spcBef>
              <a:defRPr sz="1900">
                <a:effectLst/>
                <a:latin typeface="Droid Serif"/>
                <a:ea typeface="Droid Serif"/>
                <a:cs typeface="Droid Serif"/>
                <a:sym typeface="Droid Serif"/>
              </a:defRPr>
            </a:pPr>
            <a:r>
              <a:rPr u="sng">
                <a:hlinkClick r:id="rId2" invalidUrl="" action="" tgtFrame="" tooltip="" history="1" highlightClick="0" endSnd="0"/>
              </a:rPr>
              <a:t>https://www.prio.org/Data/Armed-Conflict/</a:t>
            </a:r>
          </a:p>
          <a:p>
            <a:pPr algn="just" defTabSz="457200">
              <a:lnSpc>
                <a:spcPct val="150000"/>
              </a:lnSpc>
              <a:spcBef>
                <a:spcPts val="800"/>
              </a:spcBef>
              <a:defRPr sz="1900">
                <a:effectLst/>
                <a:latin typeface="Droid Serif"/>
                <a:ea typeface="Droid Serif"/>
                <a:cs typeface="Droid Serif"/>
                <a:sym typeface="Droid Serif"/>
              </a:defRPr>
            </a:pPr>
            <a:r>
              <a:rPr u="sng">
                <a:hlinkClick r:id="rId3" invalidUrl="" action="" tgtFrame="" tooltip="" history="1" highlightClick="0" endSnd="0"/>
              </a:rPr>
              <a:t>https://ourworldindata.org/war-and-peace</a:t>
            </a:r>
            <a:r>
              <a:t> </a:t>
            </a:r>
          </a:p>
          <a:p>
            <a:pPr algn="just" defTabSz="457200">
              <a:lnSpc>
                <a:spcPct val="150000"/>
              </a:lnSpc>
              <a:spcBef>
                <a:spcPts val="800"/>
              </a:spcBef>
              <a:defRPr sz="1900">
                <a:effectLst/>
                <a:latin typeface="Droid Serif"/>
                <a:ea typeface="Droid Serif"/>
                <a:cs typeface="Droid Serif"/>
                <a:sym typeface="Droid Serif"/>
              </a:defRPr>
            </a:pPr>
            <a:r>
              <a:rPr u="sng">
                <a:hlinkClick r:id="rId4" invalidUrl="" action="" tgtFrame="" tooltip="" history="1" highlightClick="0" endSnd="0"/>
              </a:rPr>
              <a:t>https://ucdp.uu.se</a:t>
            </a:r>
            <a:r>
              <a:t> </a:t>
            </a:r>
          </a:p>
          <a:p>
            <a:pPr algn="just" defTabSz="457200">
              <a:lnSpc>
                <a:spcPct val="150000"/>
              </a:lnSpc>
              <a:spcBef>
                <a:spcPts val="800"/>
              </a:spcBef>
              <a:defRPr sz="1900">
                <a:effectLst/>
                <a:latin typeface="Droid Serif"/>
                <a:ea typeface="Droid Serif"/>
                <a:cs typeface="Droid Serif"/>
                <a:sym typeface="Droid Serif"/>
              </a:defRPr>
            </a:pPr>
            <a:r>
              <a:rPr u="sng">
                <a:hlinkClick r:id="rId5" invalidUrl="" action="" tgtFrame="" tooltip="" history="1" highlightClick="0" endSnd="0"/>
              </a:rPr>
              <a:t>https://www.theobjectivestandard.com/2014/10/causes-war-peace/</a:t>
            </a:r>
            <a:r>
              <a:t> </a:t>
            </a:r>
          </a:p>
          <a:p>
            <a:pPr algn="just" defTabSz="457200">
              <a:lnSpc>
                <a:spcPct val="150000"/>
              </a:lnSpc>
              <a:spcBef>
                <a:spcPts val="800"/>
              </a:spcBef>
              <a:defRPr sz="1900">
                <a:effectLst/>
                <a:latin typeface="Droid Serif"/>
                <a:ea typeface="Droid Serif"/>
                <a:cs typeface="Droid Serif"/>
                <a:sym typeface="Droid Serif"/>
              </a:defRPr>
            </a:pPr>
            <a:r>
              <a:t>Jupiter Notebook</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Thank you"/>
          <p:cNvSpPr txBox="1"/>
          <p:nvPr/>
        </p:nvSpPr>
        <p:spPr>
          <a:xfrm>
            <a:off x="4202963" y="3030061"/>
            <a:ext cx="3074874" cy="8825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lvl1pPr>
          </a:lstStyle>
          <a:p>
            <a:pPr/>
            <a:r>
              <a:t>Thank you</a:t>
            </a:r>
          </a:p>
        </p:txBody>
      </p:sp>
      <p:sp>
        <p:nvSpPr>
          <p:cNvPr id="169" name="Mehmet J Oguz…"/>
          <p:cNvSpPr txBox="1"/>
          <p:nvPr/>
        </p:nvSpPr>
        <p:spPr>
          <a:xfrm>
            <a:off x="2383637" y="4186036"/>
            <a:ext cx="6713526" cy="13815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Mehmet J Oguz</a:t>
            </a:r>
          </a:p>
          <a:p>
            <a:pPr/>
            <a:r>
              <a:rPr u="sng">
                <a:hlinkClick r:id="rId2" invalidUrl="" action="" tgtFrame="" tooltip="" history="1" highlightClick="0" endSnd="0"/>
              </a:rPr>
              <a:t>www.linkedin.com/in/mjoguz</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2" name="Why do wars occur and recur?"/>
          <p:cNvSpPr txBox="1"/>
          <p:nvPr>
            <p:ph type="title"/>
          </p:nvPr>
        </p:nvSpPr>
        <p:spPr>
          <a:xfrm>
            <a:off x="2362200" y="457200"/>
            <a:ext cx="7791004" cy="2438400"/>
          </a:xfrm>
          <a:prstGeom prst="rect">
            <a:avLst/>
          </a:prstGeom>
        </p:spPr>
        <p:txBody>
          <a:bodyPr/>
          <a:lstStyle>
            <a:lvl1pPr algn="just" defTabSz="457200">
              <a:lnSpc>
                <a:spcPct val="150000"/>
              </a:lnSpc>
              <a:spcBef>
                <a:spcPts val="800"/>
              </a:spcBef>
              <a:defRPr sz="4000">
                <a:latin typeface="Droid Serif"/>
                <a:ea typeface="Droid Serif"/>
                <a:cs typeface="Droid Serif"/>
                <a:sym typeface="Droid Serif"/>
              </a:defRPr>
            </a:lvl1pPr>
          </a:lstStyle>
          <a:p>
            <a:pPr>
              <a:defRPr>
                <a:effectLst/>
              </a:defRPr>
            </a:pPr>
            <a:r>
              <a:t>Why do wars occur and recur? </a:t>
            </a:r>
          </a:p>
        </p:txBody>
      </p:sp>
      <p:sp>
        <p:nvSpPr>
          <p:cNvPr id="123" name="Two prerequisites for a war between actors.…"/>
          <p:cNvSpPr txBox="1"/>
          <p:nvPr/>
        </p:nvSpPr>
        <p:spPr>
          <a:xfrm>
            <a:off x="568597" y="3543299"/>
            <a:ext cx="11867606" cy="3098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50000"/>
              </a:lnSpc>
              <a:spcBef>
                <a:spcPts val="800"/>
              </a:spcBef>
              <a:defRPr sz="2800">
                <a:effectLst/>
                <a:latin typeface="Droid Serif"/>
                <a:ea typeface="Droid Serif"/>
                <a:cs typeface="Droid Serif"/>
                <a:sym typeface="Droid Serif"/>
              </a:defRPr>
            </a:pPr>
            <a:r>
              <a:t>Two prerequisites for a war between actors. </a:t>
            </a:r>
          </a:p>
          <a:p>
            <a:pPr algn="just" defTabSz="457200">
              <a:lnSpc>
                <a:spcPct val="150000"/>
              </a:lnSpc>
              <a:spcBef>
                <a:spcPts val="800"/>
              </a:spcBef>
              <a:defRPr sz="2800">
                <a:effectLst/>
                <a:latin typeface="Droid Serif"/>
                <a:ea typeface="Droid Serif"/>
                <a:cs typeface="Droid Serif"/>
                <a:sym typeface="Droid Serif"/>
              </a:defRPr>
            </a:pPr>
            <a:r>
              <a:t>1- At least one sides that involved has to expect that the anticipated gains from a war in terms of resources, power, glory, territory. </a:t>
            </a:r>
          </a:p>
          <a:p>
            <a:pPr algn="just" defTabSz="457200">
              <a:lnSpc>
                <a:spcPct val="150000"/>
              </a:lnSpc>
              <a:spcBef>
                <a:spcPts val="800"/>
              </a:spcBef>
              <a:defRPr sz="2800">
                <a:effectLst/>
                <a:latin typeface="Droid Serif"/>
                <a:ea typeface="Droid Serif"/>
                <a:cs typeface="Droid Serif"/>
                <a:sym typeface="Droid Serif"/>
              </a:defRPr>
            </a:pPr>
            <a:r>
              <a:t> 2- Lack of ability to enforce or commit to an agreement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DATA"/>
          <p:cNvSpPr txBox="1"/>
          <p:nvPr>
            <p:ph type="title"/>
          </p:nvPr>
        </p:nvSpPr>
        <p:spPr>
          <a:xfrm>
            <a:off x="787400" y="2133600"/>
            <a:ext cx="11430000" cy="1143596"/>
          </a:xfrm>
          <a:prstGeom prst="rect">
            <a:avLst/>
          </a:prstGeom>
        </p:spPr>
        <p:txBody>
          <a:bodyPr/>
          <a:lstStyle>
            <a:lvl1pPr>
              <a:defRPr sz="5800"/>
            </a:lvl1pPr>
          </a:lstStyle>
          <a:p>
            <a:pPr/>
            <a:r>
              <a:t>DATA</a:t>
            </a:r>
          </a:p>
        </p:txBody>
      </p:sp>
      <p:sp>
        <p:nvSpPr>
          <p:cNvPr id="126" name="Correlates of War Data…"/>
          <p:cNvSpPr txBox="1"/>
          <p:nvPr>
            <p:ph type="body" sz="half" idx="1"/>
          </p:nvPr>
        </p:nvSpPr>
        <p:spPr>
          <a:xfrm>
            <a:off x="787400" y="3530600"/>
            <a:ext cx="11430000" cy="3439716"/>
          </a:xfrm>
          <a:prstGeom prst="rect">
            <a:avLst/>
          </a:prstGeom>
        </p:spPr>
        <p:txBody>
          <a:bodyPr/>
          <a:lstStyle/>
          <a:p>
            <a:pPr marL="185208" indent="-185208" algn="just" defTabSz="457200">
              <a:lnSpc>
                <a:spcPct val="150000"/>
              </a:lnSpc>
              <a:spcBef>
                <a:spcPts val="800"/>
              </a:spcBef>
              <a:buSzPct val="75000"/>
              <a:buChar char="•"/>
              <a:defRPr sz="2600">
                <a:effectLst/>
                <a:latin typeface="Droid Serif"/>
                <a:ea typeface="Droid Serif"/>
                <a:cs typeface="Droid Serif"/>
                <a:sym typeface="Droid Serif"/>
              </a:defRPr>
            </a:pPr>
            <a:r>
              <a:t>Correlates of War Data</a:t>
            </a:r>
          </a:p>
          <a:p>
            <a:pPr marL="185208" indent="-185208" algn="just" defTabSz="457200">
              <a:lnSpc>
                <a:spcPct val="150000"/>
              </a:lnSpc>
              <a:spcBef>
                <a:spcPts val="800"/>
              </a:spcBef>
              <a:buSzPct val="75000"/>
              <a:buChar char="•"/>
              <a:defRPr sz="2600">
                <a:effectLst/>
                <a:latin typeface="Droid Serif"/>
                <a:ea typeface="Droid Serif"/>
                <a:cs typeface="Droid Serif"/>
                <a:sym typeface="Droid Serif"/>
              </a:defRPr>
            </a:pPr>
            <a:r>
              <a:t>Oslo Peace Research Institute's armed conflict data</a:t>
            </a:r>
          </a:p>
          <a:p>
            <a:pPr marL="185208" indent="-185208" algn="just" defTabSz="457200">
              <a:lnSpc>
                <a:spcPct val="150000"/>
              </a:lnSpc>
              <a:spcBef>
                <a:spcPts val="800"/>
              </a:spcBef>
              <a:buSzPct val="75000"/>
              <a:buChar char="•"/>
              <a:defRPr sz="2600">
                <a:effectLst/>
                <a:latin typeface="Droid Serif"/>
                <a:ea typeface="Droid Serif"/>
                <a:cs typeface="Droid Serif"/>
                <a:sym typeface="Droid Serif"/>
              </a:defRPr>
            </a:pPr>
            <a:r>
              <a:t>Stockholm International Peace Research Institute's war data</a:t>
            </a:r>
          </a:p>
          <a:p>
            <a:pPr marL="185208" indent="-185208" algn="just" defTabSz="457200">
              <a:lnSpc>
                <a:spcPct val="150000"/>
              </a:lnSpc>
              <a:spcBef>
                <a:spcPts val="800"/>
              </a:spcBef>
              <a:buSzPct val="75000"/>
              <a:buChar char="•"/>
              <a:defRPr sz="2600">
                <a:effectLst/>
                <a:latin typeface="Droid Serif"/>
                <a:ea typeface="Droid Serif"/>
                <a:cs typeface="Droid Serif"/>
                <a:sym typeface="Droid Serif"/>
              </a:defRPr>
            </a:pPr>
            <a:r>
              <a:t>Our World in Data</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The variables included in the UCDP GED version 18.1:"/>
          <p:cNvSpPr txBox="1"/>
          <p:nvPr>
            <p:ph type="title"/>
          </p:nvPr>
        </p:nvSpPr>
        <p:spPr>
          <a:xfrm>
            <a:off x="3111500" y="292100"/>
            <a:ext cx="6389539" cy="1281559"/>
          </a:xfrm>
          <a:prstGeom prst="rect">
            <a:avLst/>
          </a:prstGeom>
        </p:spPr>
        <p:txBody>
          <a:bodyPr/>
          <a:lstStyle>
            <a:lvl1pPr algn="just" defTabSz="365760">
              <a:lnSpc>
                <a:spcPct val="150000"/>
              </a:lnSpc>
              <a:spcBef>
                <a:spcPts val="600"/>
              </a:spcBef>
              <a:defRPr sz="1920">
                <a:uFill>
                  <a:solidFill>
                    <a:srgbClr val="4F81BD"/>
                  </a:solidFill>
                </a:uFill>
                <a:latin typeface="Droid Serif"/>
                <a:ea typeface="Droid Serif"/>
                <a:cs typeface="Droid Serif"/>
                <a:sym typeface="Droid Serif"/>
              </a:defRPr>
            </a:lvl1pPr>
          </a:lstStyle>
          <a:p>
            <a:pPr>
              <a:defRPr b="1">
                <a:effectLst/>
              </a:defRPr>
            </a:pPr>
            <a:r>
              <a:rPr b="0"/>
              <a:t>The variables included in the UCDP GED version 18.1: </a:t>
            </a:r>
            <a:endParaRPr b="0"/>
          </a:p>
        </p:txBody>
      </p:sp>
      <p:pic>
        <p:nvPicPr>
          <p:cNvPr id="129" name="Screen Shot 2019-07-20 at 5.02.01 AM.png" descr="Screen Shot 2019-07-20 at 5.02.01 AM.png"/>
          <p:cNvPicPr>
            <a:picLocks noChangeAspect="1"/>
          </p:cNvPicPr>
          <p:nvPr/>
        </p:nvPicPr>
        <p:blipFill>
          <a:blip r:embed="rId2">
            <a:extLst/>
          </a:blip>
          <a:stretch>
            <a:fillRect/>
          </a:stretch>
        </p:blipFill>
        <p:spPr>
          <a:xfrm>
            <a:off x="2052158" y="1587813"/>
            <a:ext cx="4900583" cy="4772507"/>
          </a:xfrm>
          <a:prstGeom prst="rect">
            <a:avLst/>
          </a:prstGeom>
          <a:ln w="12700">
            <a:miter lim="400000"/>
          </a:ln>
        </p:spPr>
      </p:pic>
      <p:pic>
        <p:nvPicPr>
          <p:cNvPr id="130" name="Screen Shot 2019-07-20 at 5.02.39 AM.png" descr="Screen Shot 2019-07-20 at 5.02.39 AM.png"/>
          <p:cNvPicPr>
            <a:picLocks noChangeAspect="1"/>
          </p:cNvPicPr>
          <p:nvPr/>
        </p:nvPicPr>
        <p:blipFill>
          <a:blip r:embed="rId3">
            <a:extLst/>
          </a:blip>
          <a:stretch>
            <a:fillRect/>
          </a:stretch>
        </p:blipFill>
        <p:spPr>
          <a:xfrm>
            <a:off x="7443444" y="1469108"/>
            <a:ext cx="3725323" cy="5009916"/>
          </a:xfrm>
          <a:prstGeom prst="rect">
            <a:avLst/>
          </a:prstGeom>
          <a:ln w="12700">
            <a:miter lim="400000"/>
          </a:ln>
        </p:spPr>
      </p:pic>
      <p:pic>
        <p:nvPicPr>
          <p:cNvPr id="131" name="Screen Shot 2019-07-20 at 3.37.52 AM.png" descr="Screen Shot 2019-07-20 at 3.37.52 AM.png"/>
          <p:cNvPicPr>
            <a:picLocks noChangeAspect="1"/>
          </p:cNvPicPr>
          <p:nvPr/>
        </p:nvPicPr>
        <p:blipFill>
          <a:blip r:embed="rId4">
            <a:extLst/>
          </a:blip>
          <a:stretch>
            <a:fillRect/>
          </a:stretch>
        </p:blipFill>
        <p:spPr>
          <a:xfrm>
            <a:off x="1899663" y="6621440"/>
            <a:ext cx="9205474" cy="295436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Preparation"/>
          <p:cNvSpPr txBox="1"/>
          <p:nvPr/>
        </p:nvSpPr>
        <p:spPr>
          <a:xfrm>
            <a:off x="1242206" y="1765300"/>
            <a:ext cx="2444019" cy="63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defTabSz="457200">
              <a:lnSpc>
                <a:spcPct val="150000"/>
              </a:lnSpc>
              <a:spcBef>
                <a:spcPts val="800"/>
              </a:spcBef>
              <a:defRPr b="1" sz="3000">
                <a:uFill>
                  <a:solidFill>
                    <a:srgbClr val="4F81BD"/>
                  </a:solidFill>
                </a:uFill>
                <a:latin typeface="Droid Serif"/>
                <a:ea typeface="Droid Serif"/>
                <a:cs typeface="Droid Serif"/>
                <a:sym typeface="Droid Serif"/>
              </a:defRPr>
            </a:lvl1pPr>
          </a:lstStyle>
          <a:p>
            <a:pPr>
              <a:defRPr>
                <a:effectLst/>
              </a:defRPr>
            </a:pPr>
            <a:r>
              <a:t>Preparation</a:t>
            </a:r>
          </a:p>
        </p:txBody>
      </p:sp>
      <p:sp>
        <p:nvSpPr>
          <p:cNvPr id="134" name="All datasets were explored with Pandas methods such as .head(),  .info(),  and .describe(),  and DataFrame attributes like .columns and .shape .…"/>
          <p:cNvSpPr txBox="1"/>
          <p:nvPr/>
        </p:nvSpPr>
        <p:spPr>
          <a:xfrm>
            <a:off x="1160846" y="2381249"/>
            <a:ext cx="11317091" cy="4178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96333" indent="-296333" algn="just" defTabSz="457200">
              <a:lnSpc>
                <a:spcPct val="150000"/>
              </a:lnSpc>
              <a:spcBef>
                <a:spcPts val="800"/>
              </a:spcBef>
              <a:buSzPct val="75000"/>
              <a:buChar char="•"/>
              <a:defRPr sz="2400">
                <a:effectLst/>
                <a:latin typeface="Droid Serif"/>
                <a:ea typeface="Droid Serif"/>
                <a:cs typeface="Droid Serif"/>
                <a:sym typeface="Droid Serif"/>
              </a:defRPr>
            </a:pPr>
            <a:r>
              <a:t>All datasets were explored with Pandas methods such as .head(),  .info(),  and .describe(),  and DataFrame attributes like .columns and .shape . </a:t>
            </a:r>
          </a:p>
          <a:p>
            <a:pPr marL="296333" indent="-296333" algn="just" defTabSz="457200">
              <a:lnSpc>
                <a:spcPct val="150000"/>
              </a:lnSpc>
              <a:spcBef>
                <a:spcPts val="800"/>
              </a:spcBef>
              <a:buSzPct val="75000"/>
              <a:buChar char="•"/>
              <a:defRPr sz="2400">
                <a:effectLst/>
                <a:latin typeface="Droid Serif"/>
                <a:ea typeface="Droid Serif"/>
                <a:cs typeface="Droid Serif"/>
                <a:sym typeface="Droid Serif"/>
              </a:defRPr>
            </a:pPr>
            <a:r>
              <a:t>Dataframes merged.</a:t>
            </a:r>
          </a:p>
          <a:p>
            <a:pPr marL="296333" indent="-296333" algn="just" defTabSz="457200">
              <a:lnSpc>
                <a:spcPct val="150000"/>
              </a:lnSpc>
              <a:spcBef>
                <a:spcPts val="800"/>
              </a:spcBef>
              <a:buSzPct val="75000"/>
              <a:buChar char="•"/>
              <a:defRPr sz="2400">
                <a:effectLst/>
                <a:latin typeface="Droid Serif"/>
                <a:ea typeface="Droid Serif"/>
                <a:cs typeface="Droid Serif"/>
                <a:sym typeface="Droid Serif"/>
              </a:defRPr>
            </a:pPr>
            <a:r>
              <a:t>Null Data filled</a:t>
            </a:r>
          </a:p>
          <a:p>
            <a:pPr marL="296333" indent="-296333" algn="just" defTabSz="457200">
              <a:lnSpc>
                <a:spcPct val="150000"/>
              </a:lnSpc>
              <a:spcBef>
                <a:spcPts val="800"/>
              </a:spcBef>
              <a:buSzPct val="75000"/>
              <a:buChar char="•"/>
              <a:defRPr sz="2400">
                <a:effectLst/>
                <a:latin typeface="Droid Serif"/>
                <a:ea typeface="Droid Serif"/>
                <a:cs typeface="Droid Serif"/>
                <a:sym typeface="Droid Serif"/>
              </a:defRPr>
            </a:pPr>
            <a:r>
              <a:t>Seaborn pairplot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Preliminary Exploration and Findings"/>
          <p:cNvSpPr txBox="1"/>
          <p:nvPr/>
        </p:nvSpPr>
        <p:spPr>
          <a:xfrm>
            <a:off x="1258081" y="804333"/>
            <a:ext cx="6467265" cy="558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defTabSz="457200">
              <a:lnSpc>
                <a:spcPct val="150000"/>
              </a:lnSpc>
              <a:spcBef>
                <a:spcPts val="800"/>
              </a:spcBef>
              <a:defRPr b="1" sz="2600">
                <a:uFill>
                  <a:solidFill>
                    <a:srgbClr val="4F81BD"/>
                  </a:solidFill>
                </a:uFill>
                <a:latin typeface="Droid Serif"/>
                <a:ea typeface="Droid Serif"/>
                <a:cs typeface="Droid Serif"/>
                <a:sym typeface="Droid Serif"/>
              </a:defRPr>
            </a:lvl1pPr>
          </a:lstStyle>
          <a:p>
            <a:pPr>
              <a:defRPr>
                <a:effectLst/>
              </a:defRPr>
            </a:pPr>
            <a:r>
              <a:t>Preliminary Exploration and Findings</a:t>
            </a:r>
          </a:p>
        </p:txBody>
      </p:sp>
      <p:sp>
        <p:nvSpPr>
          <p:cNvPr id="137" name="There is an increase in violence"/>
          <p:cNvSpPr txBox="1"/>
          <p:nvPr/>
        </p:nvSpPr>
        <p:spPr>
          <a:xfrm>
            <a:off x="1441483" y="1754716"/>
            <a:ext cx="3552007"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just" defTabSz="457200">
              <a:lnSpc>
                <a:spcPct val="150000"/>
              </a:lnSpc>
              <a:spcBef>
                <a:spcPts val="800"/>
              </a:spcBef>
              <a:defRPr sz="1800">
                <a:latin typeface="Droid Serif"/>
                <a:ea typeface="Droid Serif"/>
                <a:cs typeface="Droid Serif"/>
                <a:sym typeface="Droid Serif"/>
              </a:defRPr>
            </a:lvl1pPr>
          </a:lstStyle>
          <a:p>
            <a:pPr>
              <a:defRPr>
                <a:effectLst/>
              </a:defRPr>
            </a:pPr>
            <a:r>
              <a:t>There is an increase in violence</a:t>
            </a:r>
          </a:p>
        </p:txBody>
      </p:sp>
      <p:pic>
        <p:nvPicPr>
          <p:cNvPr id="138" name="Screen Shot 2019-07-20 at 5.14.05 AM.png" descr="Screen Shot 2019-07-20 at 5.14.05 AM.png"/>
          <p:cNvPicPr>
            <a:picLocks noChangeAspect="1"/>
          </p:cNvPicPr>
          <p:nvPr/>
        </p:nvPicPr>
        <p:blipFill>
          <a:blip r:embed="rId2">
            <a:extLst/>
          </a:blip>
          <a:stretch>
            <a:fillRect/>
          </a:stretch>
        </p:blipFill>
        <p:spPr>
          <a:xfrm>
            <a:off x="1523140" y="2565400"/>
            <a:ext cx="7843971" cy="5148365"/>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Pearson Correlation graph shows that there is a strong relationship between the events clarity and reporting time.  I take in consideration of correlation that is greater or equal to 0.5 or less than or equal to -0.4."/>
          <p:cNvSpPr txBox="1"/>
          <p:nvPr/>
        </p:nvSpPr>
        <p:spPr>
          <a:xfrm>
            <a:off x="560916" y="626533"/>
            <a:ext cx="12098934" cy="1320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lnSpc>
                <a:spcPct val="150000"/>
              </a:lnSpc>
              <a:spcBef>
                <a:spcPts val="800"/>
              </a:spcBef>
              <a:defRPr sz="1500">
                <a:latin typeface="Droid Serif"/>
                <a:ea typeface="Droid Serif"/>
                <a:cs typeface="Droid Serif"/>
                <a:sym typeface="Droid Serif"/>
              </a:defRPr>
            </a:lvl1pPr>
          </a:lstStyle>
          <a:p>
            <a:pPr>
              <a:defRPr>
                <a:effectLst/>
              </a:defRPr>
            </a:pPr>
            <a:r>
              <a:t>Pearson Correlation graph shows that there is a strong relationship between the events clarity and reporting time.  I take in consideration of correlation that is greater or equal to 0.5 or less than or equal to -0.4.  </a:t>
            </a:r>
          </a:p>
        </p:txBody>
      </p:sp>
      <p:pic>
        <p:nvPicPr>
          <p:cNvPr id="141" name="Screen Shot 2019-07-20 at 5.19.00 AM.png" descr="Screen Shot 2019-07-20 at 5.19.00 AM.png"/>
          <p:cNvPicPr>
            <a:picLocks noChangeAspect="1"/>
          </p:cNvPicPr>
          <p:nvPr/>
        </p:nvPicPr>
        <p:blipFill>
          <a:blip r:embed="rId2">
            <a:extLst/>
          </a:blip>
          <a:stretch>
            <a:fillRect/>
          </a:stretch>
        </p:blipFill>
        <p:spPr>
          <a:xfrm>
            <a:off x="2187641" y="1642533"/>
            <a:ext cx="8254328" cy="748974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As seen in below graphic, 8 out of the first ten countries that involved in a conflict are in Asia. What is the main reason behind Asian conflicts?"/>
          <p:cNvSpPr txBox="1"/>
          <p:nvPr/>
        </p:nvSpPr>
        <p:spPr>
          <a:xfrm>
            <a:off x="647468" y="772583"/>
            <a:ext cx="11709864" cy="927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just" defTabSz="457200">
              <a:lnSpc>
                <a:spcPct val="150000"/>
              </a:lnSpc>
              <a:spcBef>
                <a:spcPts val="800"/>
              </a:spcBef>
              <a:defRPr sz="1900">
                <a:latin typeface="Droid Serif"/>
                <a:ea typeface="Droid Serif"/>
                <a:cs typeface="Droid Serif"/>
                <a:sym typeface="Droid Serif"/>
              </a:defRPr>
            </a:lvl1pPr>
          </a:lstStyle>
          <a:p>
            <a:pPr>
              <a:defRPr>
                <a:effectLst/>
              </a:defRPr>
            </a:pPr>
            <a:r>
              <a:t>As seen in below graphic, 8 out of the first ten countries that involved in a conflict are in Asia. What is the main reason behind Asian conflicts? </a:t>
            </a:r>
          </a:p>
        </p:txBody>
      </p:sp>
      <p:pic>
        <p:nvPicPr>
          <p:cNvPr id="144" name="Screen Shot 2019-07-20 at 5.50.43 AM.png" descr="Screen Shot 2019-07-20 at 5.50.43 AM.png"/>
          <p:cNvPicPr>
            <a:picLocks noChangeAspect="1"/>
          </p:cNvPicPr>
          <p:nvPr/>
        </p:nvPicPr>
        <p:blipFill>
          <a:blip r:embed="rId2">
            <a:extLst/>
          </a:blip>
          <a:stretch>
            <a:fillRect/>
          </a:stretch>
        </p:blipFill>
        <p:spPr>
          <a:xfrm>
            <a:off x="745132" y="2443989"/>
            <a:ext cx="5811407" cy="3027792"/>
          </a:xfrm>
          <a:prstGeom prst="rect">
            <a:avLst/>
          </a:prstGeom>
          <a:ln w="12700">
            <a:miter lim="400000"/>
          </a:ln>
        </p:spPr>
      </p:pic>
      <p:pic>
        <p:nvPicPr>
          <p:cNvPr id="145" name="Screen Shot 2019-07-20 at 5.50.50 AM.png" descr="Screen Shot 2019-07-20 at 5.50.50 AM.png"/>
          <p:cNvPicPr>
            <a:picLocks noChangeAspect="1"/>
          </p:cNvPicPr>
          <p:nvPr/>
        </p:nvPicPr>
        <p:blipFill>
          <a:blip r:embed="rId3">
            <a:extLst/>
          </a:blip>
          <a:stretch>
            <a:fillRect/>
          </a:stretch>
        </p:blipFill>
        <p:spPr>
          <a:xfrm>
            <a:off x="6709750" y="2467315"/>
            <a:ext cx="6108097" cy="2981140"/>
          </a:xfrm>
          <a:prstGeom prst="rect">
            <a:avLst/>
          </a:prstGeom>
          <a:ln w="12700">
            <a:miter lim="400000"/>
          </a:ln>
        </p:spPr>
      </p:pic>
      <p:pic>
        <p:nvPicPr>
          <p:cNvPr id="146" name="Screen Shot 2019-07-20 at 5.51.07 AM.png" descr="Screen Shot 2019-07-20 at 5.51.07 AM.png"/>
          <p:cNvPicPr>
            <a:picLocks noChangeAspect="1"/>
          </p:cNvPicPr>
          <p:nvPr/>
        </p:nvPicPr>
        <p:blipFill>
          <a:blip r:embed="rId4">
            <a:extLst/>
          </a:blip>
          <a:stretch>
            <a:fillRect/>
          </a:stretch>
        </p:blipFill>
        <p:spPr>
          <a:xfrm>
            <a:off x="6709750" y="5719828"/>
            <a:ext cx="6108097" cy="3158845"/>
          </a:xfrm>
          <a:prstGeom prst="rect">
            <a:avLst/>
          </a:prstGeom>
          <a:ln w="12700">
            <a:miter lim="400000"/>
          </a:ln>
        </p:spPr>
      </p:pic>
      <p:pic>
        <p:nvPicPr>
          <p:cNvPr id="147" name="Screen Shot 2019-07-20 at 5.55.30 AM.png" descr="Screen Shot 2019-07-20 at 5.55.30 AM.png"/>
          <p:cNvPicPr>
            <a:picLocks noChangeAspect="1"/>
          </p:cNvPicPr>
          <p:nvPr/>
        </p:nvPicPr>
        <p:blipFill>
          <a:blip r:embed="rId5">
            <a:extLst/>
          </a:blip>
          <a:stretch>
            <a:fillRect/>
          </a:stretch>
        </p:blipFill>
        <p:spPr>
          <a:xfrm>
            <a:off x="728483" y="5785354"/>
            <a:ext cx="5844706" cy="315884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Model Approach"/>
          <p:cNvSpPr txBox="1"/>
          <p:nvPr/>
        </p:nvSpPr>
        <p:spPr>
          <a:xfrm>
            <a:off x="530041" y="759883"/>
            <a:ext cx="3218142" cy="546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50000"/>
              </a:lnSpc>
              <a:spcBef>
                <a:spcPts val="800"/>
              </a:spcBef>
              <a:tabLst>
                <a:tab pos="723900" algn="l"/>
              </a:tabLst>
              <a:defRPr b="1" cap="all" sz="2500">
                <a:latin typeface="Droid Serif"/>
                <a:ea typeface="Droid Serif"/>
                <a:cs typeface="Droid Serif"/>
                <a:sym typeface="Droid Serif"/>
              </a:defRPr>
            </a:lvl1pPr>
          </a:lstStyle>
          <a:p>
            <a:pPr>
              <a:defRPr>
                <a:effectLst/>
              </a:defRPr>
            </a:pPr>
            <a:r>
              <a:t>Model Approach</a:t>
            </a:r>
          </a:p>
        </p:txBody>
      </p:sp>
      <p:sp>
        <p:nvSpPr>
          <p:cNvPr id="150" name="Data split into 70% training and 30% testing set.…"/>
          <p:cNvSpPr txBox="1"/>
          <p:nvPr/>
        </p:nvSpPr>
        <p:spPr>
          <a:xfrm>
            <a:off x="489495" y="1526116"/>
            <a:ext cx="12161954" cy="240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just" defTabSz="457200">
              <a:lnSpc>
                <a:spcPct val="150000"/>
              </a:lnSpc>
              <a:spcBef>
                <a:spcPts val="800"/>
              </a:spcBef>
              <a:defRPr sz="2200">
                <a:effectLst/>
                <a:latin typeface="Droid Serif"/>
                <a:ea typeface="Droid Serif"/>
                <a:cs typeface="Droid Serif"/>
                <a:sym typeface="Droid Serif"/>
              </a:defRPr>
            </a:pPr>
            <a:r>
              <a:t>Data split into 70% training and 30% testing set.</a:t>
            </a:r>
          </a:p>
          <a:p>
            <a:pPr algn="just" defTabSz="457200">
              <a:lnSpc>
                <a:spcPct val="150000"/>
              </a:lnSpc>
              <a:spcBef>
                <a:spcPts val="800"/>
              </a:spcBef>
              <a:defRPr sz="2200">
                <a:effectLst/>
                <a:latin typeface="Droid Serif"/>
                <a:ea typeface="Droid Serif"/>
                <a:cs typeface="Droid Serif"/>
                <a:sym typeface="Droid Serif"/>
              </a:defRPr>
            </a:pPr>
            <a:r>
              <a:t>Mean absolute error (MAE) used as metric.</a:t>
            </a:r>
          </a:p>
          <a:p>
            <a:pPr algn="just" defTabSz="457200">
              <a:lnSpc>
                <a:spcPct val="150000"/>
              </a:lnSpc>
              <a:spcBef>
                <a:spcPts val="800"/>
              </a:spcBef>
              <a:defRPr sz="2200">
                <a:effectLst/>
                <a:latin typeface="Droid Serif"/>
                <a:ea typeface="Droid Serif"/>
                <a:cs typeface="Droid Serif"/>
                <a:sym typeface="Droid Serif"/>
              </a:defRPr>
            </a:pPr>
            <a:r>
              <a:t>The baseline guess is a score of 45.8 and baseline performance on the test set is MAE = 32.3763. This shows our average estimate on the test set is off by about 32 points.</a:t>
            </a:r>
          </a:p>
        </p:txBody>
      </p:sp>
      <p:pic>
        <p:nvPicPr>
          <p:cNvPr id="151" name="Screen Shot 2019-07-20 at 6.01.40 AM.png" descr="Screen Shot 2019-07-20 at 6.01.40 AM.png"/>
          <p:cNvPicPr>
            <a:picLocks noChangeAspect="1"/>
          </p:cNvPicPr>
          <p:nvPr/>
        </p:nvPicPr>
        <p:blipFill>
          <a:blip r:embed="rId2">
            <a:extLst/>
          </a:blip>
          <a:stretch>
            <a:fillRect/>
          </a:stretch>
        </p:blipFill>
        <p:spPr>
          <a:xfrm>
            <a:off x="494770" y="4772554"/>
            <a:ext cx="12151404" cy="3256658"/>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xmlns:r="http://schemas.openxmlformats.org/officeDocument/2006/relationships" name="Industrial">
  <a:themeElements>
    <a:clrScheme name="Industrial">
      <a:dk1>
        <a:srgbClr val="BC00FF"/>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Industrial">
  <a:themeElements>
    <a:clrScheme name="Industrial">
      <a:dk1>
        <a:srgbClr val="000000"/>
      </a:dk1>
      <a:lt1>
        <a:srgbClr val="FFFFFF"/>
      </a:lt1>
      <a:dk2>
        <a:srgbClr val="53585F"/>
      </a:dk2>
      <a:lt2>
        <a:srgbClr val="DCDEE0"/>
      </a:lt2>
      <a:accent1>
        <a:srgbClr val="0073CF"/>
      </a:accent1>
      <a:accent2>
        <a:srgbClr val="1A941F"/>
      </a:accent2>
      <a:accent3>
        <a:srgbClr val="DCBD23"/>
      </a:accent3>
      <a:accent4>
        <a:srgbClr val="DE6A10"/>
      </a:accent4>
      <a:accent5>
        <a:srgbClr val="C82506"/>
      </a:accent5>
      <a:accent6>
        <a:srgbClr val="773F9B"/>
      </a:accent6>
      <a:hlink>
        <a:srgbClr val="0000FF"/>
      </a:hlink>
      <a:folHlink>
        <a:srgbClr val="FF00FF"/>
      </a:folHlink>
    </a:clrScheme>
    <a:fontScheme name="Industrial">
      <a:majorFont>
        <a:latin typeface="Helvetica Neue Light"/>
        <a:ea typeface="Helvetica Neue Light"/>
        <a:cs typeface="Helvetica Neue Light"/>
      </a:majorFont>
      <a:minorFont>
        <a:latin typeface="Helvetica Neue Light"/>
        <a:ea typeface="Helvetica Neue Light"/>
        <a:cs typeface="Helvetica Neue Light"/>
      </a:minorFont>
    </a:fontScheme>
    <a:fmtScheme name="Industria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FFFFFF"/>
            </a:solidFill>
            <a:effectLst>
              <a:outerShdw sx="100000" sy="100000" kx="0" ky="0" algn="b" rotWithShape="0" blurRad="50800" dist="38100" dir="5400000">
                <a:srgbClr val="000000"/>
              </a:outerShdw>
            </a:effectLst>
            <a:uFillTx/>
            <a:latin typeface="+mn-lt"/>
            <a:ea typeface="+mn-ea"/>
            <a:cs typeface="+mn-cs"/>
            <a:sym typeface="Helvetica Neue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